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76"/>
  </p:notesMasterIdLst>
  <p:sldIdLst>
    <p:sldId id="256" r:id="rId5"/>
    <p:sldId id="257" r:id="rId6"/>
    <p:sldId id="259" r:id="rId7"/>
    <p:sldId id="326" r:id="rId8"/>
    <p:sldId id="260" r:id="rId9"/>
    <p:sldId id="261" r:id="rId10"/>
    <p:sldId id="262" r:id="rId11"/>
    <p:sldId id="263" r:id="rId12"/>
    <p:sldId id="305" r:id="rId13"/>
    <p:sldId id="264" r:id="rId14"/>
    <p:sldId id="274" r:id="rId15"/>
    <p:sldId id="275" r:id="rId16"/>
    <p:sldId id="276" r:id="rId17"/>
    <p:sldId id="277" r:id="rId18"/>
    <p:sldId id="278" r:id="rId19"/>
    <p:sldId id="331" r:id="rId20"/>
    <p:sldId id="279" r:id="rId21"/>
    <p:sldId id="298" r:id="rId22"/>
    <p:sldId id="297" r:id="rId23"/>
    <p:sldId id="300" r:id="rId24"/>
    <p:sldId id="296" r:id="rId25"/>
    <p:sldId id="299" r:id="rId26"/>
    <p:sldId id="280" r:id="rId27"/>
    <p:sldId id="271" r:id="rId28"/>
    <p:sldId id="306" r:id="rId29"/>
    <p:sldId id="265" r:id="rId30"/>
    <p:sldId id="281" r:id="rId31"/>
    <p:sldId id="282" r:id="rId32"/>
    <p:sldId id="286" r:id="rId33"/>
    <p:sldId id="284" r:id="rId34"/>
    <p:sldId id="324" r:id="rId35"/>
    <p:sldId id="309" r:id="rId36"/>
    <p:sldId id="283" r:id="rId37"/>
    <p:sldId id="322" r:id="rId38"/>
    <p:sldId id="285" r:id="rId39"/>
    <p:sldId id="287" r:id="rId40"/>
    <p:sldId id="288" r:id="rId41"/>
    <p:sldId id="290" r:id="rId42"/>
    <p:sldId id="325" r:id="rId43"/>
    <p:sldId id="318" r:id="rId44"/>
    <p:sldId id="289" r:id="rId45"/>
    <p:sldId id="321" r:id="rId46"/>
    <p:sldId id="291" r:id="rId47"/>
    <p:sldId id="308" r:id="rId48"/>
    <p:sldId id="292" r:id="rId49"/>
    <p:sldId id="304" r:id="rId50"/>
    <p:sldId id="307" r:id="rId51"/>
    <p:sldId id="266" r:id="rId52"/>
    <p:sldId id="301" r:id="rId53"/>
    <p:sldId id="294" r:id="rId54"/>
    <p:sldId id="302" r:id="rId55"/>
    <p:sldId id="295" r:id="rId56"/>
    <p:sldId id="303" r:id="rId57"/>
    <p:sldId id="273" r:id="rId58"/>
    <p:sldId id="267" r:id="rId59"/>
    <p:sldId id="328" r:id="rId60"/>
    <p:sldId id="268" r:id="rId61"/>
    <p:sldId id="270" r:id="rId62"/>
    <p:sldId id="327" r:id="rId63"/>
    <p:sldId id="269" r:id="rId64"/>
    <p:sldId id="258" r:id="rId65"/>
    <p:sldId id="314" r:id="rId66"/>
    <p:sldId id="329" r:id="rId67"/>
    <p:sldId id="319" r:id="rId68"/>
    <p:sldId id="312" r:id="rId69"/>
    <p:sldId id="311" r:id="rId70"/>
    <p:sldId id="313" r:id="rId71"/>
    <p:sldId id="316" r:id="rId72"/>
    <p:sldId id="317" r:id="rId73"/>
    <p:sldId id="323" r:id="rId74"/>
    <p:sldId id="320"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Content" id="{A0E13EB2-C8DA-8441-B303-C4AAC2562400}">
          <p14:sldIdLst>
            <p14:sldId id="256"/>
            <p14:sldId id="257"/>
            <p14:sldId id="259"/>
            <p14:sldId id="326"/>
            <p14:sldId id="260"/>
            <p14:sldId id="261"/>
            <p14:sldId id="262"/>
            <p14:sldId id="263"/>
          </p14:sldIdLst>
        </p14:section>
        <p14:section name="Detector" id="{95217F2F-1B52-8041-B01E-AFF9E88B813F}">
          <p14:sldIdLst>
            <p14:sldId id="305"/>
            <p14:sldId id="264"/>
            <p14:sldId id="274"/>
            <p14:sldId id="275"/>
            <p14:sldId id="276"/>
            <p14:sldId id="277"/>
            <p14:sldId id="278"/>
            <p14:sldId id="331"/>
            <p14:sldId id="279"/>
            <p14:sldId id="298"/>
            <p14:sldId id="297"/>
            <p14:sldId id="300"/>
            <p14:sldId id="296"/>
            <p14:sldId id="299"/>
            <p14:sldId id="280"/>
            <p14:sldId id="271"/>
          </p14:sldIdLst>
        </p14:section>
        <p14:section name="Vision" id="{A6727972-C48F-484A-8AB8-187560D3FFBE}">
          <p14:sldIdLst>
            <p14:sldId id="306"/>
            <p14:sldId id="265"/>
            <p14:sldId id="281"/>
            <p14:sldId id="282"/>
            <p14:sldId id="286"/>
            <p14:sldId id="284"/>
            <p14:sldId id="324"/>
            <p14:sldId id="309"/>
            <p14:sldId id="283"/>
            <p14:sldId id="322"/>
            <p14:sldId id="285"/>
            <p14:sldId id="287"/>
            <p14:sldId id="288"/>
            <p14:sldId id="290"/>
            <p14:sldId id="325"/>
            <p14:sldId id="318"/>
            <p14:sldId id="289"/>
            <p14:sldId id="321"/>
            <p14:sldId id="291"/>
            <p14:sldId id="308"/>
            <p14:sldId id="292"/>
            <p14:sldId id="304"/>
          </p14:sldIdLst>
        </p14:section>
        <p14:section name="Fusion" id="{3E5C420B-B5DD-8343-8999-100852CD4623}">
          <p14:sldIdLst>
            <p14:sldId id="307"/>
            <p14:sldId id="266"/>
            <p14:sldId id="301"/>
            <p14:sldId id="294"/>
            <p14:sldId id="302"/>
            <p14:sldId id="295"/>
            <p14:sldId id="303"/>
            <p14:sldId id="273"/>
          </p14:sldIdLst>
        </p14:section>
        <p14:section name="End Content" id="{06324AFA-B511-B74C-A48D-51A106148050}">
          <p14:sldIdLst>
            <p14:sldId id="267"/>
            <p14:sldId id="328"/>
            <p14:sldId id="268"/>
            <p14:sldId id="270"/>
            <p14:sldId id="327"/>
            <p14:sldId id="269"/>
            <p14:sldId id="258"/>
          </p14:sldIdLst>
        </p14:section>
        <p14:section name="Extra figures" id="{5D340AD8-877E-4446-B8F7-D75B23F99654}">
          <p14:sldIdLst>
            <p14:sldId id="314"/>
            <p14:sldId id="329"/>
            <p14:sldId id="319"/>
            <p14:sldId id="312"/>
            <p14:sldId id="311"/>
            <p14:sldId id="313"/>
            <p14:sldId id="316"/>
            <p14:sldId id="317"/>
            <p14:sldId id="323"/>
            <p14:sldId id="32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200"/>
    <a:srgbClr val="3B3C3E"/>
    <a:srgbClr val="77797C"/>
    <a:srgbClr val="000000"/>
    <a:srgbClr val="FD6D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40"/>
    <p:restoredTop sz="76312"/>
  </p:normalViewPr>
  <p:slideViewPr>
    <p:cSldViewPr snapToGrid="0" snapToObjects="1">
      <p:cViewPr varScale="1">
        <p:scale>
          <a:sx n="84" d="100"/>
          <a:sy n="84" d="100"/>
        </p:scale>
        <p:origin x="184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54434-BD0B-C044-84F6-01A2BA085A56}" type="datetimeFigureOut">
              <a:rPr lang="en-US" smtClean="0"/>
              <a:t>8/9/18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9BBC3-DFB6-044E-B19F-65C3E5D83918}" type="slidenum">
              <a:rPr lang="en-US" smtClean="0"/>
              <a:t>‹#›</a:t>
            </a:fld>
            <a:endParaRPr lang="en-US"/>
          </a:p>
        </p:txBody>
      </p:sp>
    </p:spTree>
    <p:extLst>
      <p:ext uri="{BB962C8B-B14F-4D97-AF65-F5344CB8AC3E}">
        <p14:creationId xmlns:p14="http://schemas.microsoft.com/office/powerpoint/2010/main" val="2111470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Regression_analysi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en.wikipedia.org/wiki/Gradient_descent" TargetMode="External"/><Relationship Id="rId5" Type="http://schemas.openxmlformats.org/officeDocument/2006/relationships/hyperlink" Target="https://en.wikipedia.org/wiki/Errors_and_residuals" TargetMode="External"/><Relationship Id="rId4" Type="http://schemas.openxmlformats.org/officeDocument/2006/relationships/hyperlink" Target="https://en.wikipedia.org/wiki/Mean_squared_erro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p>
        </p:txBody>
      </p:sp>
      <p:sp>
        <p:nvSpPr>
          <p:cNvPr id="4" name="Slide Number Placeholder 3"/>
          <p:cNvSpPr>
            <a:spLocks noGrp="1"/>
          </p:cNvSpPr>
          <p:nvPr>
            <p:ph type="sldNum" sz="quarter" idx="10"/>
          </p:nvPr>
        </p:nvSpPr>
        <p:spPr/>
        <p:txBody>
          <a:bodyPr/>
          <a:lstStyle/>
          <a:p>
            <a:fld id="{8E69BBC3-DFB6-044E-B19F-65C3E5D83918}" type="slidenum">
              <a:rPr lang="en-US" smtClean="0"/>
              <a:t>1</a:t>
            </a:fld>
            <a:endParaRPr lang="en-US"/>
          </a:p>
        </p:txBody>
      </p:sp>
    </p:spTree>
    <p:extLst>
      <p:ext uri="{BB962C8B-B14F-4D97-AF65-F5344CB8AC3E}">
        <p14:creationId xmlns:p14="http://schemas.microsoft.com/office/powerpoint/2010/main" val="800926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thesis spans both computer science and nuclear work, I spent time creating introductory sections to help readers catch up.</a:t>
            </a:r>
          </a:p>
          <a:p>
            <a:r>
              <a:rPr lang="en-US" dirty="0"/>
              <a:t>I don’t want to spend as much time doing that during this defense, but please interrupt me and ask questions if anything isn’t clear, or you feel I have assumed some piece of knowledge.</a:t>
            </a:r>
          </a:p>
          <a:p>
            <a:endParaRPr lang="en-US" dirty="0"/>
          </a:p>
          <a:p>
            <a:r>
              <a:rPr lang="en-US" dirty="0"/>
              <a:t>Ionizing radiation, unstable isotopes. Gamma are electromagnetic photons from nucleus. Cobalt 60, cesium 137.</a:t>
            </a:r>
          </a:p>
          <a:p>
            <a:r>
              <a:rPr lang="en-US" dirty="0"/>
              <a:t>Sodium iodides make the right fluorescence and not phosphorescence </a:t>
            </a:r>
          </a:p>
          <a:p>
            <a:r>
              <a:rPr lang="en-US" dirty="0"/>
              <a:t>Photocathode absorbs photons, loses electrons which are accelerated to hit the dynode, releasing more electrons. Happens many times in cascade</a:t>
            </a:r>
          </a:p>
        </p:txBody>
      </p:sp>
      <p:sp>
        <p:nvSpPr>
          <p:cNvPr id="4" name="Slide Number Placeholder 3"/>
          <p:cNvSpPr>
            <a:spLocks noGrp="1"/>
          </p:cNvSpPr>
          <p:nvPr>
            <p:ph type="sldNum" sz="quarter" idx="10"/>
          </p:nvPr>
        </p:nvSpPr>
        <p:spPr/>
        <p:txBody>
          <a:bodyPr/>
          <a:lstStyle/>
          <a:p>
            <a:fld id="{8E69BBC3-DFB6-044E-B19F-65C3E5D83918}" type="slidenum">
              <a:rPr lang="en-US" smtClean="0"/>
              <a:t>11</a:t>
            </a:fld>
            <a:endParaRPr lang="en-US"/>
          </a:p>
        </p:txBody>
      </p:sp>
    </p:spTree>
    <p:extLst>
      <p:ext uri="{BB962C8B-B14F-4D97-AF65-F5344CB8AC3E}">
        <p14:creationId xmlns:p14="http://schemas.microsoft.com/office/powerpoint/2010/main" val="380991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direction estimation flow path is designed to be agnostic to the specific algorithm used…</a:t>
            </a:r>
          </a:p>
        </p:txBody>
      </p:sp>
      <p:sp>
        <p:nvSpPr>
          <p:cNvPr id="4" name="Slide Number Placeholder 3"/>
          <p:cNvSpPr>
            <a:spLocks noGrp="1"/>
          </p:cNvSpPr>
          <p:nvPr>
            <p:ph type="sldNum" sz="quarter" idx="10"/>
          </p:nvPr>
        </p:nvSpPr>
        <p:spPr/>
        <p:txBody>
          <a:bodyPr/>
          <a:lstStyle/>
          <a:p>
            <a:fld id="{8E69BBC3-DFB6-044E-B19F-65C3E5D83918}" type="slidenum">
              <a:rPr lang="en-US" smtClean="0"/>
              <a:t>12</a:t>
            </a:fld>
            <a:endParaRPr lang="en-US"/>
          </a:p>
        </p:txBody>
      </p:sp>
    </p:spTree>
    <p:extLst>
      <p:ext uri="{BB962C8B-B14F-4D97-AF65-F5344CB8AC3E}">
        <p14:creationId xmlns:p14="http://schemas.microsoft.com/office/powerpoint/2010/main" val="356834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reconnaissance tasks possible using a nuclear detector setup…</a:t>
            </a:r>
          </a:p>
          <a:p>
            <a:endParaRPr lang="en-US" dirty="0"/>
          </a:p>
          <a:p>
            <a:r>
              <a:rPr lang="en-US" dirty="0"/>
              <a:t>Other contexts (portal, aerial, urban, network, </a:t>
            </a:r>
            <a:r>
              <a:rPr lang="en-US" dirty="0" err="1"/>
              <a:t>etc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ways to pose: monte </a:t>
            </a:r>
            <a:r>
              <a:rPr lang="en-US" dirty="0" err="1"/>
              <a:t>carlo</a:t>
            </a:r>
            <a:r>
              <a:rPr lang="en-US" dirty="0"/>
              <a:t>/Boltzmann, talk about each (</a:t>
            </a:r>
            <a:r>
              <a:rPr lang="en-US" sz="1200" b="1" i="0" kern="1200" dirty="0">
                <a:solidFill>
                  <a:schemeClr val="tx1"/>
                </a:solidFill>
                <a:effectLst/>
                <a:latin typeface="+mn-lt"/>
                <a:ea typeface="+mn-ea"/>
                <a:cs typeface="+mn-cs"/>
              </a:rPr>
              <a:t>Monte Carlo N-Particle</a:t>
            </a:r>
            <a:r>
              <a:rPr lang="en-US" dirty="0"/>
              <a:t>)</a:t>
            </a:r>
          </a:p>
          <a:p>
            <a:r>
              <a:rPr lang="en-US" dirty="0"/>
              <a:t>Moving detector means field mapping of intensity (drone disaster, helicopter)</a:t>
            </a:r>
          </a:p>
          <a:p>
            <a:endParaRPr lang="en-US" dirty="0"/>
          </a:p>
          <a:p>
            <a:r>
              <a:rPr lang="en-US" dirty="0"/>
              <a:t>Moving source posed as crossing checkpoints, or getting close or not close to detector network units</a:t>
            </a:r>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13</a:t>
            </a:fld>
            <a:endParaRPr lang="en-US"/>
          </a:p>
        </p:txBody>
      </p:sp>
    </p:spTree>
    <p:extLst>
      <p:ext uri="{BB962C8B-B14F-4D97-AF65-F5344CB8AC3E}">
        <p14:creationId xmlns:p14="http://schemas.microsoft.com/office/powerpoint/2010/main" val="2581295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make a step towards real time localization, a more simplified input reconstruction problem is posed…</a:t>
            </a:r>
          </a:p>
        </p:txBody>
      </p:sp>
      <p:sp>
        <p:nvSpPr>
          <p:cNvPr id="4" name="Slide Number Placeholder 3"/>
          <p:cNvSpPr>
            <a:spLocks noGrp="1"/>
          </p:cNvSpPr>
          <p:nvPr>
            <p:ph type="sldNum" sz="quarter" idx="10"/>
          </p:nvPr>
        </p:nvSpPr>
        <p:spPr/>
        <p:txBody>
          <a:bodyPr/>
          <a:lstStyle/>
          <a:p>
            <a:fld id="{8E69BBC3-DFB6-044E-B19F-65C3E5D83918}" type="slidenum">
              <a:rPr lang="en-US" smtClean="0"/>
              <a:t>14</a:t>
            </a:fld>
            <a:endParaRPr lang="en-US"/>
          </a:p>
        </p:txBody>
      </p:sp>
    </p:spTree>
    <p:extLst>
      <p:ext uri="{BB962C8B-B14F-4D97-AF65-F5344CB8AC3E}">
        <p14:creationId xmlns:p14="http://schemas.microsoft.com/office/powerpoint/2010/main" val="1638155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this method, a synthetic and lab dataset were used…</a:t>
            </a:r>
          </a:p>
          <a:p>
            <a:endParaRPr lang="en-US" dirty="0"/>
          </a:p>
          <a:p>
            <a:r>
              <a:rPr lang="en-US" dirty="0"/>
              <a:t>Simulated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threshold energy of 60 </a:t>
            </a:r>
            <a:r>
              <a:rPr lang="en-US" sz="1200" kern="1200" dirty="0" err="1">
                <a:solidFill>
                  <a:schemeClr val="tx1"/>
                </a:solidFill>
                <a:effectLst/>
                <a:latin typeface="+mn-lt"/>
                <a:ea typeface="+mn-ea"/>
                <a:cs typeface="+mn-cs"/>
              </a:rPr>
              <a:t>keV</a:t>
            </a:r>
            <a:r>
              <a:rPr lang="en-US" sz="1200" kern="1200" dirty="0">
                <a:solidFill>
                  <a:schemeClr val="tx1"/>
                </a:solidFill>
                <a:effectLst/>
                <a:latin typeface="+mn-lt"/>
                <a:ea typeface="+mn-ea"/>
                <a:cs typeface="+mn-cs"/>
              </a:rPr>
              <a:t> for the simulated, 200 microcurie source</a:t>
            </a:r>
          </a:p>
          <a:p>
            <a:r>
              <a:rPr lang="en-US" sz="1200" kern="1200" dirty="0">
                <a:solidFill>
                  <a:schemeClr val="tx1"/>
                </a:solidFill>
                <a:effectLst/>
                <a:latin typeface="+mn-lt"/>
                <a:ea typeface="+mn-ea"/>
                <a:cs typeface="+mn-cs"/>
              </a:rPr>
              <a:t>performing a Poisson sample using the </a:t>
            </a:r>
            <a:r>
              <a:rPr lang="en-US" sz="1200" kern="1200" dirty="0" err="1">
                <a:solidFill>
                  <a:schemeClr val="tx1"/>
                </a:solidFill>
                <a:effectLst/>
                <a:latin typeface="+mn-lt"/>
                <a:ea typeface="+mn-ea"/>
                <a:cs typeface="+mn-cs"/>
              </a:rPr>
              <a:t>simu</a:t>
            </a:r>
            <a:r>
              <a:rPr lang="en-US" sz="1200" kern="1200" dirty="0">
                <a:solidFill>
                  <a:schemeClr val="tx1"/>
                </a:solidFill>
                <a:effectLst/>
                <a:latin typeface="+mn-lt"/>
                <a:ea typeface="+mn-ea"/>
                <a:cs typeface="+mn-cs"/>
              </a:rPr>
              <a:t>- </a:t>
            </a:r>
            <a:endParaRPr lang="en-US" dirty="0"/>
          </a:p>
          <a:p>
            <a:r>
              <a:rPr lang="en-US" sz="1200" kern="1200" dirty="0" err="1">
                <a:solidFill>
                  <a:schemeClr val="tx1"/>
                </a:solidFill>
                <a:effectLst/>
                <a:latin typeface="+mn-lt"/>
                <a:ea typeface="+mn-ea"/>
                <a:cs typeface="+mn-cs"/>
              </a:rPr>
              <a:t>lated</a:t>
            </a:r>
            <a:r>
              <a:rPr lang="en-US" sz="1200" kern="1200" dirty="0">
                <a:solidFill>
                  <a:schemeClr val="tx1"/>
                </a:solidFill>
                <a:effectLst/>
                <a:latin typeface="+mn-lt"/>
                <a:ea typeface="+mn-ea"/>
                <a:cs typeface="+mn-cs"/>
              </a:rPr>
              <a:t> count rate as the mean value, then multiplying by the collection time of one second </a:t>
            </a:r>
            <a:endParaRPr lang="en-US" dirty="0"/>
          </a:p>
          <a:p>
            <a:endParaRPr lang="en-US" dirty="0"/>
          </a:p>
          <a:p>
            <a:r>
              <a:rPr lang="en-US" dirty="0"/>
              <a:t>Real</a:t>
            </a:r>
          </a:p>
          <a:p>
            <a:r>
              <a:rPr lang="en-US" sz="1200" b="0" i="0" u="none" strike="noStrike" kern="1200" dirty="0">
                <a:solidFill>
                  <a:schemeClr val="tx1"/>
                </a:solidFill>
                <a:effectLst/>
                <a:latin typeface="+mn-lt"/>
                <a:ea typeface="+mn-ea"/>
                <a:cs typeface="+mn-cs"/>
              </a:rPr>
              <a:t>32 </a:t>
            </a:r>
            <a:r>
              <a:rPr lang="en-US" sz="1200" b="0" i="0" u="none" strike="noStrike" kern="1200" dirty="0" err="1">
                <a:solidFill>
                  <a:schemeClr val="tx1"/>
                </a:solidFill>
                <a:effectLst/>
                <a:latin typeface="+mn-lt"/>
                <a:ea typeface="+mn-ea"/>
                <a:cs typeface="+mn-cs"/>
              </a:rPr>
              <a:t>keV</a:t>
            </a:r>
            <a:r>
              <a:rPr lang="en-US" sz="1200" b="0" i="0" u="none" strike="noStrike" kern="1200" dirty="0">
                <a:solidFill>
                  <a:schemeClr val="tx1"/>
                </a:solidFill>
                <a:effectLst/>
                <a:latin typeface="+mn-lt"/>
                <a:ea typeface="+mn-ea"/>
                <a:cs typeface="+mn-cs"/>
              </a:rPr>
              <a:t> in the </a:t>
            </a:r>
            <a:r>
              <a:rPr lang="en-US" sz="1200" b="0" i="0" u="none" strike="noStrike" kern="1200" dirty="0" err="1">
                <a:solidFill>
                  <a:schemeClr val="tx1"/>
                </a:solidFill>
                <a:effectLst/>
                <a:latin typeface="+mn-lt"/>
                <a:ea typeface="+mn-ea"/>
                <a:cs typeface="+mn-cs"/>
              </a:rPr>
              <a:t>NaI’s</a:t>
            </a:r>
            <a:r>
              <a:rPr lang="en-US" sz="1200" b="0" i="0" u="none" strike="noStrike" kern="1200" dirty="0">
                <a:solidFill>
                  <a:schemeClr val="tx1"/>
                </a:solidFill>
                <a:effectLst/>
                <a:latin typeface="+mn-lt"/>
                <a:ea typeface="+mn-ea"/>
                <a:cs typeface="+mn-cs"/>
              </a:rPr>
              <a:t>, so that is a reasonable lower threshold for them. CLYC, lets say its currently 100 </a:t>
            </a:r>
            <a:r>
              <a:rPr lang="en-US" sz="1200" b="0" i="0" u="none" strike="noStrike" kern="1200" dirty="0" err="1">
                <a:solidFill>
                  <a:schemeClr val="tx1"/>
                </a:solidFill>
                <a:effectLst/>
                <a:latin typeface="+mn-lt"/>
                <a:ea typeface="+mn-ea"/>
                <a:cs typeface="+mn-cs"/>
              </a:rPr>
              <a:t>keV</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Cs-137/8.15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Ci/0.53m,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 Cs-137/8.15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Cs-137/9.91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 Cs- 137/18.06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 Co-60/0.31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 </a:t>
            </a:r>
            <a:endParaRPr lang="en-US" dirty="0"/>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15</a:t>
            </a:fld>
            <a:endParaRPr lang="en-US"/>
          </a:p>
        </p:txBody>
      </p:sp>
    </p:spTree>
    <p:extLst>
      <p:ext uri="{BB962C8B-B14F-4D97-AF65-F5344CB8AC3E}">
        <p14:creationId xmlns:p14="http://schemas.microsoft.com/office/powerpoint/2010/main" val="586547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this method, a synthetic and lab dataset were used…</a:t>
            </a:r>
          </a:p>
          <a:p>
            <a:endParaRPr lang="en-US" dirty="0"/>
          </a:p>
          <a:p>
            <a:r>
              <a:rPr lang="en-US" dirty="0"/>
              <a:t>Simulated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threshold energy of 60 </a:t>
            </a:r>
            <a:r>
              <a:rPr lang="en-US" sz="1200" kern="1200" dirty="0" err="1">
                <a:solidFill>
                  <a:schemeClr val="tx1"/>
                </a:solidFill>
                <a:effectLst/>
                <a:latin typeface="+mn-lt"/>
                <a:ea typeface="+mn-ea"/>
                <a:cs typeface="+mn-cs"/>
              </a:rPr>
              <a:t>keV</a:t>
            </a:r>
            <a:r>
              <a:rPr lang="en-US" sz="1200" kern="1200" dirty="0">
                <a:solidFill>
                  <a:schemeClr val="tx1"/>
                </a:solidFill>
                <a:effectLst/>
                <a:latin typeface="+mn-lt"/>
                <a:ea typeface="+mn-ea"/>
                <a:cs typeface="+mn-cs"/>
              </a:rPr>
              <a:t> for the simulated, 200 microcurie source</a:t>
            </a:r>
          </a:p>
          <a:p>
            <a:r>
              <a:rPr lang="en-US" sz="1200" kern="1200" dirty="0">
                <a:solidFill>
                  <a:schemeClr val="tx1"/>
                </a:solidFill>
                <a:effectLst/>
                <a:latin typeface="+mn-lt"/>
                <a:ea typeface="+mn-ea"/>
                <a:cs typeface="+mn-cs"/>
              </a:rPr>
              <a:t>performing a Poisson sample using the </a:t>
            </a:r>
            <a:r>
              <a:rPr lang="en-US" sz="1200" kern="1200" dirty="0" err="1">
                <a:solidFill>
                  <a:schemeClr val="tx1"/>
                </a:solidFill>
                <a:effectLst/>
                <a:latin typeface="+mn-lt"/>
                <a:ea typeface="+mn-ea"/>
                <a:cs typeface="+mn-cs"/>
              </a:rPr>
              <a:t>simu</a:t>
            </a:r>
            <a:r>
              <a:rPr lang="en-US" sz="1200" kern="1200" dirty="0">
                <a:solidFill>
                  <a:schemeClr val="tx1"/>
                </a:solidFill>
                <a:effectLst/>
                <a:latin typeface="+mn-lt"/>
                <a:ea typeface="+mn-ea"/>
                <a:cs typeface="+mn-cs"/>
              </a:rPr>
              <a:t>- </a:t>
            </a:r>
            <a:endParaRPr lang="en-US" dirty="0"/>
          </a:p>
          <a:p>
            <a:r>
              <a:rPr lang="en-US" sz="1200" kern="1200" dirty="0" err="1">
                <a:solidFill>
                  <a:schemeClr val="tx1"/>
                </a:solidFill>
                <a:effectLst/>
                <a:latin typeface="+mn-lt"/>
                <a:ea typeface="+mn-ea"/>
                <a:cs typeface="+mn-cs"/>
              </a:rPr>
              <a:t>lated</a:t>
            </a:r>
            <a:r>
              <a:rPr lang="en-US" sz="1200" kern="1200" dirty="0">
                <a:solidFill>
                  <a:schemeClr val="tx1"/>
                </a:solidFill>
                <a:effectLst/>
                <a:latin typeface="+mn-lt"/>
                <a:ea typeface="+mn-ea"/>
                <a:cs typeface="+mn-cs"/>
              </a:rPr>
              <a:t> count rate as the mean value, then multiplying by the collection time of one second </a:t>
            </a:r>
            <a:endParaRPr lang="en-US" dirty="0"/>
          </a:p>
          <a:p>
            <a:endParaRPr lang="en-US" dirty="0"/>
          </a:p>
          <a:p>
            <a:r>
              <a:rPr lang="en-US" dirty="0"/>
              <a:t>Real</a:t>
            </a:r>
          </a:p>
          <a:p>
            <a:r>
              <a:rPr lang="en-US" sz="1200" b="0" i="0" u="none" strike="noStrike" kern="1200" dirty="0">
                <a:solidFill>
                  <a:schemeClr val="tx1"/>
                </a:solidFill>
                <a:effectLst/>
                <a:latin typeface="+mn-lt"/>
                <a:ea typeface="+mn-ea"/>
                <a:cs typeface="+mn-cs"/>
              </a:rPr>
              <a:t>32 </a:t>
            </a:r>
            <a:r>
              <a:rPr lang="en-US" sz="1200" b="0" i="0" u="none" strike="noStrike" kern="1200" dirty="0" err="1">
                <a:solidFill>
                  <a:schemeClr val="tx1"/>
                </a:solidFill>
                <a:effectLst/>
                <a:latin typeface="+mn-lt"/>
                <a:ea typeface="+mn-ea"/>
                <a:cs typeface="+mn-cs"/>
              </a:rPr>
              <a:t>keV</a:t>
            </a:r>
            <a:r>
              <a:rPr lang="en-US" sz="1200" b="0" i="0" u="none" strike="noStrike" kern="1200" dirty="0">
                <a:solidFill>
                  <a:schemeClr val="tx1"/>
                </a:solidFill>
                <a:effectLst/>
                <a:latin typeface="+mn-lt"/>
                <a:ea typeface="+mn-ea"/>
                <a:cs typeface="+mn-cs"/>
              </a:rPr>
              <a:t> in the </a:t>
            </a:r>
            <a:r>
              <a:rPr lang="en-US" sz="1200" b="0" i="0" u="none" strike="noStrike" kern="1200" dirty="0" err="1">
                <a:solidFill>
                  <a:schemeClr val="tx1"/>
                </a:solidFill>
                <a:effectLst/>
                <a:latin typeface="+mn-lt"/>
                <a:ea typeface="+mn-ea"/>
                <a:cs typeface="+mn-cs"/>
              </a:rPr>
              <a:t>NaI’s</a:t>
            </a:r>
            <a:r>
              <a:rPr lang="en-US" sz="1200" b="0" i="0" u="none" strike="noStrike" kern="1200" dirty="0">
                <a:solidFill>
                  <a:schemeClr val="tx1"/>
                </a:solidFill>
                <a:effectLst/>
                <a:latin typeface="+mn-lt"/>
                <a:ea typeface="+mn-ea"/>
                <a:cs typeface="+mn-cs"/>
              </a:rPr>
              <a:t>, so that is a reasonable lower threshold for them. CLYC, lets say its currently 100 </a:t>
            </a:r>
            <a:r>
              <a:rPr lang="en-US" sz="1200" b="0" i="0" u="none" strike="noStrike" kern="1200" dirty="0" err="1">
                <a:solidFill>
                  <a:schemeClr val="tx1"/>
                </a:solidFill>
                <a:effectLst/>
                <a:latin typeface="+mn-lt"/>
                <a:ea typeface="+mn-ea"/>
                <a:cs typeface="+mn-cs"/>
              </a:rPr>
              <a:t>keV</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Cs-137/8.15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Ci/0.53m,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 Cs-137/8.15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Cs-137/9.91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 Cs- 137/18.06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 Co-60/0.31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 </a:t>
            </a:r>
            <a:endParaRPr lang="en-US" dirty="0"/>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16</a:t>
            </a:fld>
            <a:endParaRPr lang="en-US"/>
          </a:p>
        </p:txBody>
      </p:sp>
    </p:spTree>
    <p:extLst>
      <p:ext uri="{BB962C8B-B14F-4D97-AF65-F5344CB8AC3E}">
        <p14:creationId xmlns:p14="http://schemas.microsoft.com/office/powerpoint/2010/main" val="1211177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Cs-137/8.15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Ci/0.53m,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 Cs-137/8.15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Cs-137/9.91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 Cs- 137/18.06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 Co-60/0.31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Ci/0.91m </a:t>
            </a:r>
            <a:endParaRPr lang="en-US" dirty="0"/>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18</a:t>
            </a:fld>
            <a:endParaRPr lang="en-US"/>
          </a:p>
        </p:txBody>
      </p:sp>
    </p:spTree>
    <p:extLst>
      <p:ext uri="{BB962C8B-B14F-4D97-AF65-F5344CB8AC3E}">
        <p14:creationId xmlns:p14="http://schemas.microsoft.com/office/powerpoint/2010/main" val="1301446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19</a:t>
            </a:fld>
            <a:endParaRPr lang="en-US"/>
          </a:p>
        </p:txBody>
      </p:sp>
    </p:spTree>
    <p:extLst>
      <p:ext uri="{BB962C8B-B14F-4D97-AF65-F5344CB8AC3E}">
        <p14:creationId xmlns:p14="http://schemas.microsoft.com/office/powerpoint/2010/main" val="3637566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Switching source strength at 1 meter (8 – 18)</a:t>
            </a:r>
          </a:p>
        </p:txBody>
      </p:sp>
      <p:sp>
        <p:nvSpPr>
          <p:cNvPr id="4" name="Slide Number Placeholder 3"/>
          <p:cNvSpPr>
            <a:spLocks noGrp="1"/>
          </p:cNvSpPr>
          <p:nvPr>
            <p:ph type="sldNum" sz="quarter" idx="10"/>
          </p:nvPr>
        </p:nvSpPr>
        <p:spPr/>
        <p:txBody>
          <a:bodyPr/>
          <a:lstStyle/>
          <a:p>
            <a:fld id="{8E69BBC3-DFB6-044E-B19F-65C3E5D83918}" type="slidenum">
              <a:rPr lang="en-US" smtClean="0"/>
              <a:t>20</a:t>
            </a:fld>
            <a:endParaRPr lang="en-US"/>
          </a:p>
        </p:txBody>
      </p:sp>
    </p:spTree>
    <p:extLst>
      <p:ext uri="{BB962C8B-B14F-4D97-AF65-F5344CB8AC3E}">
        <p14:creationId xmlns:p14="http://schemas.microsoft.com/office/powerpoint/2010/main" val="2711778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this method to other methods is challenging</a:t>
            </a:r>
          </a:p>
          <a:p>
            <a:endParaRPr lang="en-US" dirty="0"/>
          </a:p>
          <a:p>
            <a:r>
              <a:rPr lang="en-US" sz="1200" kern="1200" dirty="0">
                <a:solidFill>
                  <a:schemeClr val="tx1"/>
                </a:solidFill>
                <a:effectLst/>
                <a:latin typeface="+mn-lt"/>
                <a:ea typeface="+mn-ea"/>
                <a:cs typeface="+mn-cs"/>
              </a:rPr>
              <a:t>adaptively reevaluated </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localization (</a:t>
            </a:r>
            <a:r>
              <a:rPr lang="en-US" sz="1200" kern="1200" dirty="0" err="1">
                <a:solidFill>
                  <a:schemeClr val="tx1"/>
                </a:solidFill>
                <a:effectLst/>
                <a:latin typeface="+mn-lt"/>
                <a:ea typeface="+mn-ea"/>
                <a:cs typeface="+mn-cs"/>
              </a:rPr>
              <a:t>arbl</a:t>
            </a:r>
            <a:r>
              <a:rPr lang="en-US" sz="1200" kern="1200" dirty="0">
                <a:solidFill>
                  <a:schemeClr val="tx1"/>
                </a:solidFill>
                <a:effectLst/>
                <a:latin typeface="+mn-lt"/>
                <a:ea typeface="+mn-ea"/>
                <a:cs typeface="+mn-cs"/>
              </a:rPr>
              <a:t>): a novel technique for radiological source localization 10-20 m, helicopter, one detector</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hybrid optimization and </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inference techniques for a non-smooth radiation detection problem &lt;0.5 m, simulated buildings, sensor network</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Bayesian Metropolis methods applied to sensor networks for radiation source localization 10 m, simulated buildings, sensor network, use some of same data as hybrid opt paper</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uav</a:t>
            </a:r>
            <a:r>
              <a:rPr lang="en-US" sz="1200" kern="1200" dirty="0">
                <a:solidFill>
                  <a:schemeClr val="tx1"/>
                </a:solidFill>
                <a:effectLst/>
                <a:latin typeface="+mn-lt"/>
                <a:ea typeface="+mn-ea"/>
                <a:cs typeface="+mn-cs"/>
              </a:rPr>
              <a:t>-based multiple source localization and contour mapping of radiation fields</a:t>
            </a:r>
          </a:p>
          <a:p>
            <a:r>
              <a:rPr lang="en-US" sz="1200" kern="1200" dirty="0">
                <a:solidFill>
                  <a:schemeClr val="tx1"/>
                </a:solidFill>
                <a:effectLst/>
                <a:latin typeface="+mn-lt"/>
                <a:ea typeface="+mn-ea"/>
                <a:cs typeface="+mn-cs"/>
              </a:rPr>
              <a:t>5 m, disaster localization for ROI, all simulation, one detector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Exploitation of geometric occlusion and covariance spectroscopy in a gamma sensor array 100 micro or millicurie, within 3 m, doesn’t say how long. Uses asymmetry vs angle linear relationship 1 degree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Detection and positioning of radioactive sources using a four-detector response algorithm 3-22 degrees, 10 micro, within 0.5 m, 60 or 600 seconds or 0.5 seconds without clear accuracy numbers</a:t>
            </a:r>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23</a:t>
            </a:fld>
            <a:endParaRPr lang="en-US"/>
          </a:p>
        </p:txBody>
      </p:sp>
    </p:spTree>
    <p:extLst>
      <p:ext uri="{BB962C8B-B14F-4D97-AF65-F5344CB8AC3E}">
        <p14:creationId xmlns:p14="http://schemas.microsoft.com/office/powerpoint/2010/main" val="415185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with a little about me. Six weeks ago I moved to Nashville, but before that I have lived in Knoxville my whole life…</a:t>
            </a:r>
          </a:p>
        </p:txBody>
      </p:sp>
      <p:sp>
        <p:nvSpPr>
          <p:cNvPr id="4" name="Slide Number Placeholder 3"/>
          <p:cNvSpPr>
            <a:spLocks noGrp="1"/>
          </p:cNvSpPr>
          <p:nvPr>
            <p:ph type="sldNum" sz="quarter" idx="10"/>
          </p:nvPr>
        </p:nvSpPr>
        <p:spPr/>
        <p:txBody>
          <a:bodyPr/>
          <a:lstStyle/>
          <a:p>
            <a:fld id="{8E69BBC3-DFB6-044E-B19F-65C3E5D83918}" type="slidenum">
              <a:rPr lang="en-US" smtClean="0"/>
              <a:t>2</a:t>
            </a:fld>
            <a:endParaRPr lang="en-US"/>
          </a:p>
        </p:txBody>
      </p:sp>
    </p:spTree>
    <p:extLst>
      <p:ext uri="{BB962C8B-B14F-4D97-AF65-F5344CB8AC3E}">
        <p14:creationId xmlns:p14="http://schemas.microsoft.com/office/powerpoint/2010/main" val="251793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of all this work is again a distribution of regression estimates</a:t>
            </a:r>
          </a:p>
        </p:txBody>
      </p:sp>
      <p:sp>
        <p:nvSpPr>
          <p:cNvPr id="4" name="Slide Number Placeholder 3"/>
          <p:cNvSpPr>
            <a:spLocks noGrp="1"/>
          </p:cNvSpPr>
          <p:nvPr>
            <p:ph type="sldNum" sz="quarter" idx="10"/>
          </p:nvPr>
        </p:nvSpPr>
        <p:spPr/>
        <p:txBody>
          <a:bodyPr/>
          <a:lstStyle/>
          <a:p>
            <a:fld id="{8E69BBC3-DFB6-044E-B19F-65C3E5D83918}" type="slidenum">
              <a:rPr lang="en-US" smtClean="0"/>
              <a:t>24</a:t>
            </a:fld>
            <a:endParaRPr lang="en-US"/>
          </a:p>
        </p:txBody>
      </p:sp>
    </p:spTree>
    <p:extLst>
      <p:ext uri="{BB962C8B-B14F-4D97-AF65-F5344CB8AC3E}">
        <p14:creationId xmlns:p14="http://schemas.microsoft.com/office/powerpoint/2010/main" val="309557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is this network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could use regular neural nets but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learn weights like the 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lower level to high level features, then predict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Convolution is the process of adding each element of the image to its local neighbors, weighted by the kernel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 is the kernel of size M x N such that a = (M −1)/2 and b = (N −1)/2, f(</a:t>
            </a:r>
            <a:r>
              <a:rPr lang="en-US" sz="1200" kern="1200" dirty="0" err="1">
                <a:solidFill>
                  <a:schemeClr val="tx1"/>
                </a:solidFill>
                <a:effectLst/>
                <a:latin typeface="+mn-lt"/>
                <a:ea typeface="+mn-ea"/>
                <a:cs typeface="+mn-cs"/>
              </a:rPr>
              <a:t>x,y</a:t>
            </a:r>
            <a:r>
              <a:rPr lang="en-US" sz="1200" kern="1200" dirty="0">
                <a:solidFill>
                  <a:schemeClr val="tx1"/>
                </a:solidFill>
                <a:effectLst/>
                <a:latin typeface="+mn-lt"/>
                <a:ea typeface="+mn-ea"/>
                <a:cs typeface="+mn-cs"/>
              </a:rPr>
              <a:t>) is the image, and ⋆ is the convolution operator </a:t>
            </a:r>
            <a:endParaRPr lang="en-US" dirty="0"/>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27</a:t>
            </a:fld>
            <a:endParaRPr lang="en-US"/>
          </a:p>
        </p:txBody>
      </p:sp>
    </p:spTree>
    <p:extLst>
      <p:ext uri="{BB962C8B-B14F-4D97-AF65-F5344CB8AC3E}">
        <p14:creationId xmlns:p14="http://schemas.microsoft.com/office/powerpoint/2010/main" val="3754275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robotic interaction, autonomous driving, and assistive devices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occlusions, illuminations, pose variations, variable resolutions, and object similarity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detection tasks are highly dependent on contextual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Possible classes are known (sometimes not true like YOLOv2)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Used to be hand coded feature pipelines</a:t>
            </a:r>
          </a:p>
          <a:p>
            <a:r>
              <a:rPr lang="en-US" dirty="0"/>
              <a:t>Move to one and two stage CNN methods (region proposal, detection/localization)</a:t>
            </a:r>
          </a:p>
        </p:txBody>
      </p:sp>
      <p:sp>
        <p:nvSpPr>
          <p:cNvPr id="4" name="Slide Number Placeholder 3"/>
          <p:cNvSpPr>
            <a:spLocks noGrp="1"/>
          </p:cNvSpPr>
          <p:nvPr>
            <p:ph type="sldNum" sz="quarter" idx="10"/>
          </p:nvPr>
        </p:nvSpPr>
        <p:spPr/>
        <p:txBody>
          <a:bodyPr/>
          <a:lstStyle/>
          <a:p>
            <a:fld id="{8E69BBC3-DFB6-044E-B19F-65C3E5D83918}" type="slidenum">
              <a:rPr lang="en-US" smtClean="0"/>
              <a:t>28</a:t>
            </a:fld>
            <a:endParaRPr lang="en-US"/>
          </a:p>
        </p:txBody>
      </p:sp>
    </p:spTree>
    <p:extLst>
      <p:ext uri="{BB962C8B-B14F-4D97-AF65-F5344CB8AC3E}">
        <p14:creationId xmlns:p14="http://schemas.microsoft.com/office/powerpoint/2010/main" val="252545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ability to switch speed and accuracy without retraining</a:t>
            </a:r>
          </a:p>
        </p:txBody>
      </p:sp>
      <p:sp>
        <p:nvSpPr>
          <p:cNvPr id="4" name="Slide Number Placeholder 3"/>
          <p:cNvSpPr>
            <a:spLocks noGrp="1"/>
          </p:cNvSpPr>
          <p:nvPr>
            <p:ph type="sldNum" sz="quarter" idx="10"/>
          </p:nvPr>
        </p:nvSpPr>
        <p:spPr/>
        <p:txBody>
          <a:bodyPr/>
          <a:lstStyle/>
          <a:p>
            <a:fld id="{8E69BBC3-DFB6-044E-B19F-65C3E5D83918}" type="slidenum">
              <a:rPr lang="en-US" smtClean="0"/>
              <a:t>30</a:t>
            </a:fld>
            <a:endParaRPr lang="en-US"/>
          </a:p>
        </p:txBody>
      </p:sp>
    </p:spTree>
    <p:extLst>
      <p:ext uri="{BB962C8B-B14F-4D97-AF65-F5344CB8AC3E}">
        <p14:creationId xmlns:p14="http://schemas.microsoft.com/office/powerpoint/2010/main" val="93576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ability to switch speed and accuracy without retraining</a:t>
            </a:r>
          </a:p>
        </p:txBody>
      </p:sp>
      <p:sp>
        <p:nvSpPr>
          <p:cNvPr id="4" name="Slide Number Placeholder 3"/>
          <p:cNvSpPr>
            <a:spLocks noGrp="1"/>
          </p:cNvSpPr>
          <p:nvPr>
            <p:ph type="sldNum" sz="quarter" idx="10"/>
          </p:nvPr>
        </p:nvSpPr>
        <p:spPr/>
        <p:txBody>
          <a:bodyPr/>
          <a:lstStyle/>
          <a:p>
            <a:fld id="{8E69BBC3-DFB6-044E-B19F-65C3E5D83918}" type="slidenum">
              <a:rPr lang="en-US" smtClean="0"/>
              <a:t>31</a:t>
            </a:fld>
            <a:endParaRPr lang="en-US"/>
          </a:p>
        </p:txBody>
      </p:sp>
    </p:spTree>
    <p:extLst>
      <p:ext uri="{BB962C8B-B14F-4D97-AF65-F5344CB8AC3E}">
        <p14:creationId xmlns:p14="http://schemas.microsoft.com/office/powerpoint/2010/main" val="2329986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using </a:t>
            </a:r>
            <a:r>
              <a:rPr lang="en-US" dirty="0" err="1"/>
              <a:t>kmeans</a:t>
            </a:r>
            <a:r>
              <a:rPr lang="en-US" dirty="0"/>
              <a:t> to get clusters of box sizes</a:t>
            </a:r>
          </a:p>
          <a:p>
            <a:endParaRPr lang="en-US" dirty="0"/>
          </a:p>
          <a:p>
            <a:r>
              <a:rPr lang="en-US" dirty="0" err="1"/>
              <a:t>Cx</a:t>
            </a:r>
            <a:r>
              <a:rPr lang="en-US" dirty="0"/>
              <a:t>, cy is cell offset</a:t>
            </a:r>
          </a:p>
          <a:p>
            <a:r>
              <a:rPr lang="en-US" dirty="0"/>
              <a:t>Pw and </a:t>
            </a:r>
            <a:r>
              <a:rPr lang="en-US" dirty="0" err="1"/>
              <a:t>ph</a:t>
            </a:r>
            <a:r>
              <a:rPr lang="en-US" dirty="0"/>
              <a:t> are priors for bounding box</a:t>
            </a:r>
          </a:p>
          <a:p>
            <a:r>
              <a:rPr lang="en-US" dirty="0"/>
              <a:t>X and y are center of box</a:t>
            </a:r>
          </a:p>
          <a:p>
            <a:endParaRPr lang="en-US" dirty="0"/>
          </a:p>
          <a:p>
            <a:r>
              <a:rPr lang="en-US" dirty="0"/>
              <a:t>predict the center coordinates of the box relative to the location of filter application using a sigmoid function</a:t>
            </a:r>
          </a:p>
        </p:txBody>
      </p:sp>
      <p:sp>
        <p:nvSpPr>
          <p:cNvPr id="4" name="Slide Number Placeholder 3"/>
          <p:cNvSpPr>
            <a:spLocks noGrp="1"/>
          </p:cNvSpPr>
          <p:nvPr>
            <p:ph type="sldNum" sz="quarter" idx="10"/>
          </p:nvPr>
        </p:nvSpPr>
        <p:spPr/>
        <p:txBody>
          <a:bodyPr/>
          <a:lstStyle/>
          <a:p>
            <a:fld id="{8E69BBC3-DFB6-044E-B19F-65C3E5D83918}" type="slidenum">
              <a:rPr lang="en-US" smtClean="0"/>
              <a:t>32</a:t>
            </a:fld>
            <a:endParaRPr lang="en-US"/>
          </a:p>
        </p:txBody>
      </p:sp>
    </p:spTree>
    <p:extLst>
      <p:ext uri="{BB962C8B-B14F-4D97-AF65-F5344CB8AC3E}">
        <p14:creationId xmlns:p14="http://schemas.microsoft.com/office/powerpoint/2010/main" val="783343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33</a:t>
            </a:fld>
            <a:endParaRPr lang="en-US"/>
          </a:p>
        </p:txBody>
      </p:sp>
    </p:spTree>
    <p:extLst>
      <p:ext uri="{BB962C8B-B14F-4D97-AF65-F5344CB8AC3E}">
        <p14:creationId xmlns:p14="http://schemas.microsoft.com/office/powerpoint/2010/main" val="1712628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trained on ImageNet with binary cross entropy</a:t>
            </a:r>
          </a:p>
          <a:p>
            <a:endParaRPr lang="en-US" dirty="0"/>
          </a:p>
          <a:p>
            <a:r>
              <a:rPr lang="en-US" dirty="0"/>
              <a:t>Next trained on detection datasets using sum of squared error</a:t>
            </a:r>
          </a:p>
        </p:txBody>
      </p:sp>
      <p:sp>
        <p:nvSpPr>
          <p:cNvPr id="4" name="Slide Number Placeholder 3"/>
          <p:cNvSpPr>
            <a:spLocks noGrp="1"/>
          </p:cNvSpPr>
          <p:nvPr>
            <p:ph type="sldNum" sz="quarter" idx="10"/>
          </p:nvPr>
        </p:nvSpPr>
        <p:spPr/>
        <p:txBody>
          <a:bodyPr/>
          <a:lstStyle/>
          <a:p>
            <a:fld id="{8E69BBC3-DFB6-044E-B19F-65C3E5D83918}" type="slidenum">
              <a:rPr lang="en-US" smtClean="0"/>
              <a:t>34</a:t>
            </a:fld>
            <a:endParaRPr lang="en-US"/>
          </a:p>
        </p:txBody>
      </p:sp>
    </p:spTree>
    <p:extLst>
      <p:ext uri="{BB962C8B-B14F-4D97-AF65-F5344CB8AC3E}">
        <p14:creationId xmlns:p14="http://schemas.microsoft.com/office/powerpoint/2010/main" val="2561525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makes this challenging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Individual video sequences have arbitrary characteristics and contain a variety of objects, each with a different shape, appearance, and movement style. Objects that appear in the background of one sequence could be the target in the next. Additionally, confusing changes such as deformation, motion blur, camera movement, and illuminations can occur across frames in a single sequence. Objects can be transparent, look similar to clutter in the background, </a:t>
            </a:r>
            <a:endParaRPr lang="en-US" dirty="0"/>
          </a:p>
          <a:p>
            <a:r>
              <a:rPr lang="en-US" sz="1200" kern="1200" dirty="0">
                <a:solidFill>
                  <a:schemeClr val="tx1"/>
                </a:solidFill>
                <a:effectLst/>
                <a:latin typeface="+mn-lt"/>
                <a:ea typeface="+mn-ea"/>
                <a:cs typeface="+mn-cs"/>
              </a:rPr>
              <a:t>25 </a:t>
            </a:r>
            <a:endParaRPr lang="en-US" dirty="0"/>
          </a:p>
          <a:p>
            <a:r>
              <a:rPr lang="en-US" sz="1200" kern="1200" dirty="0">
                <a:solidFill>
                  <a:schemeClr val="tx1"/>
                </a:solidFill>
                <a:effectLst/>
                <a:latin typeface="+mn-lt"/>
                <a:ea typeface="+mn-ea"/>
                <a:cs typeface="+mn-cs"/>
              </a:rPr>
              <a:t>and move erratically.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Hard to get video data</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Generative vs discriminative</a:t>
            </a:r>
          </a:p>
          <a:p>
            <a:endParaRPr lang="en-US" dirty="0"/>
          </a:p>
          <a:p>
            <a:r>
              <a:rPr lang="en-US" dirty="0"/>
              <a:t>Talk about each different type of method (9 of 10 in 2017 were CNN base) pretraining backbone offline on detection</a:t>
            </a:r>
          </a:p>
        </p:txBody>
      </p:sp>
      <p:sp>
        <p:nvSpPr>
          <p:cNvPr id="4" name="Slide Number Placeholder 3"/>
          <p:cNvSpPr>
            <a:spLocks noGrp="1"/>
          </p:cNvSpPr>
          <p:nvPr>
            <p:ph type="sldNum" sz="quarter" idx="10"/>
          </p:nvPr>
        </p:nvSpPr>
        <p:spPr/>
        <p:txBody>
          <a:bodyPr/>
          <a:lstStyle/>
          <a:p>
            <a:fld id="{8E69BBC3-DFB6-044E-B19F-65C3E5D83918}" type="slidenum">
              <a:rPr lang="en-US" smtClean="0"/>
              <a:t>36</a:t>
            </a:fld>
            <a:endParaRPr lang="en-US"/>
          </a:p>
        </p:txBody>
      </p:sp>
    </p:spTree>
    <p:extLst>
      <p:ext uri="{BB962C8B-B14F-4D97-AF65-F5344CB8AC3E}">
        <p14:creationId xmlns:p14="http://schemas.microsoft.com/office/powerpoint/2010/main" val="2333614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 is the convolutional embedding</a:t>
            </a:r>
          </a:p>
          <a:p>
            <a:r>
              <a:rPr lang="en-US" dirty="0"/>
              <a:t>* Is the cross correlation layer (simple similarity metric). Cross correlation is the same as convolution but plus signs</a:t>
            </a:r>
          </a:p>
          <a:p>
            <a:r>
              <a:rPr lang="en-US" dirty="0"/>
              <a:t>Fully convolutional with respect to the candidate X</a:t>
            </a:r>
          </a:p>
        </p:txBody>
      </p:sp>
      <p:sp>
        <p:nvSpPr>
          <p:cNvPr id="4" name="Slide Number Placeholder 3"/>
          <p:cNvSpPr>
            <a:spLocks noGrp="1"/>
          </p:cNvSpPr>
          <p:nvPr>
            <p:ph type="sldNum" sz="quarter" idx="10"/>
          </p:nvPr>
        </p:nvSpPr>
        <p:spPr/>
        <p:txBody>
          <a:bodyPr/>
          <a:lstStyle/>
          <a:p>
            <a:fld id="{8E69BBC3-DFB6-044E-B19F-65C3E5D83918}" type="slidenum">
              <a:rPr lang="en-US" smtClean="0"/>
              <a:t>40</a:t>
            </a:fld>
            <a:endParaRPr lang="en-US"/>
          </a:p>
        </p:txBody>
      </p:sp>
    </p:spTree>
    <p:extLst>
      <p:ext uri="{BB962C8B-B14F-4D97-AF65-F5344CB8AC3E}">
        <p14:creationId xmlns:p14="http://schemas.microsoft.com/office/powerpoint/2010/main" val="304485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work for this thesis came to me through the IDEAS for WIND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Investigation of </a:t>
            </a:r>
            <a:r>
              <a:rPr lang="en-US" dirty="0" err="1"/>
              <a:t>DEtectors</a:t>
            </a:r>
            <a:r>
              <a:rPr lang="en-US" dirty="0"/>
              <a:t>, Algorithms, and Systems for Wearable Intelligent Nuclear Detection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3</a:t>
            </a:fld>
            <a:endParaRPr lang="en-US"/>
          </a:p>
        </p:txBody>
      </p:sp>
    </p:spTree>
    <p:extLst>
      <p:ext uri="{BB962C8B-B14F-4D97-AF65-F5344CB8AC3E}">
        <p14:creationId xmlns:p14="http://schemas.microsoft.com/office/powerpoint/2010/main" val="2294661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padding!</a:t>
            </a:r>
          </a:p>
          <a:p>
            <a:r>
              <a:rPr lang="en-US" dirty="0"/>
              <a:t>Fully convolutional</a:t>
            </a:r>
          </a:p>
          <a:p>
            <a:r>
              <a:rPr lang="en-US" dirty="0"/>
              <a:t>Based on </a:t>
            </a:r>
            <a:r>
              <a:rPr lang="en-US" dirty="0" err="1"/>
              <a:t>alexnet</a:t>
            </a:r>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41</a:t>
            </a:fld>
            <a:endParaRPr lang="en-US"/>
          </a:p>
        </p:txBody>
      </p:sp>
    </p:spTree>
    <p:extLst>
      <p:ext uri="{BB962C8B-B14F-4D97-AF65-F5344CB8AC3E}">
        <p14:creationId xmlns:p14="http://schemas.microsoft.com/office/powerpoint/2010/main" val="1493435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Discriminative; positive and negative pairs</a:t>
            </a:r>
          </a:p>
          <a:p>
            <a:endParaRPr lang="en-US" dirty="0"/>
          </a:p>
          <a:p>
            <a:r>
              <a:rPr lang="en-US" dirty="0"/>
              <a:t>l is logistic loss</a:t>
            </a:r>
          </a:p>
          <a:p>
            <a:r>
              <a:rPr lang="en-US" dirty="0"/>
              <a:t>L is loss of score map, mean of individual losses</a:t>
            </a:r>
          </a:p>
          <a:p>
            <a:r>
              <a:rPr lang="en-US" dirty="0"/>
              <a:t>Stochastic gradient descent for conv-net theta applied to that </a:t>
            </a:r>
            <a:r>
              <a:rPr lang="en-US" dirty="0" err="1"/>
              <a:t>arg</a:t>
            </a:r>
            <a:r>
              <a:rPr lang="en-US" dirty="0"/>
              <a:t> min problem</a:t>
            </a:r>
          </a:p>
          <a:p>
            <a:r>
              <a:rPr lang="en-US" dirty="0"/>
              <a:t>v is the real-valued score of a single exemplar-candidate pair and y ∈ {+1, −1} is its ground-truth label. you get v from the cross correlation of features</a:t>
            </a:r>
          </a:p>
          <a:p>
            <a:r>
              <a:rPr lang="en-US" dirty="0"/>
              <a:t>u is a position in D (the score map)</a:t>
            </a:r>
          </a:p>
          <a:p>
            <a:endParaRPr lang="en-US" dirty="0"/>
          </a:p>
          <a:p>
            <a:r>
              <a:rPr lang="en-US" dirty="0"/>
              <a:t>Exemplar and search(larger) images are chosen from same video, and normalize so the object is the same size</a:t>
            </a:r>
          </a:p>
          <a:p>
            <a:r>
              <a:rPr lang="en-US" dirty="0"/>
              <a:t>Negative samples are weighted less because there are so many compared to the positives samples</a:t>
            </a:r>
          </a:p>
          <a:p>
            <a:endParaRPr lang="en-US" dirty="0"/>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42</a:t>
            </a:fld>
            <a:endParaRPr lang="en-US"/>
          </a:p>
        </p:txBody>
      </p:sp>
    </p:spTree>
    <p:extLst>
      <p:ext uri="{BB962C8B-B14F-4D97-AF65-F5344CB8AC3E}">
        <p14:creationId xmlns:p14="http://schemas.microsoft.com/office/powerpoint/2010/main" val="1305269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is data obtained</a:t>
            </a:r>
          </a:p>
          <a:p>
            <a:r>
              <a:rPr lang="en-US" dirty="0"/>
              <a:t>E is event that a certain person is the carrier</a:t>
            </a:r>
          </a:p>
          <a:p>
            <a:r>
              <a:rPr lang="en-US" dirty="0"/>
              <a:t>N objects, I runs from 1 to N</a:t>
            </a:r>
          </a:p>
          <a:p>
            <a:r>
              <a:rPr lang="en-US" dirty="0"/>
              <a:t>Equal priors to start</a:t>
            </a:r>
          </a:p>
        </p:txBody>
      </p:sp>
      <p:sp>
        <p:nvSpPr>
          <p:cNvPr id="4" name="Slide Number Placeholder 3"/>
          <p:cNvSpPr>
            <a:spLocks noGrp="1"/>
          </p:cNvSpPr>
          <p:nvPr>
            <p:ph type="sldNum" sz="quarter" idx="10"/>
          </p:nvPr>
        </p:nvSpPr>
        <p:spPr/>
        <p:txBody>
          <a:bodyPr/>
          <a:lstStyle/>
          <a:p>
            <a:fld id="{8E69BBC3-DFB6-044E-B19F-65C3E5D83918}" type="slidenum">
              <a:rPr lang="en-US" smtClean="0"/>
              <a:t>50</a:t>
            </a:fld>
            <a:endParaRPr lang="en-US"/>
          </a:p>
        </p:txBody>
      </p:sp>
    </p:spTree>
    <p:extLst>
      <p:ext uri="{BB962C8B-B14F-4D97-AF65-F5344CB8AC3E}">
        <p14:creationId xmlns:p14="http://schemas.microsoft.com/office/powerpoint/2010/main" val="3403063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51</a:t>
            </a:fld>
            <a:endParaRPr lang="en-US"/>
          </a:p>
        </p:txBody>
      </p:sp>
    </p:spTree>
    <p:extLst>
      <p:ext uri="{BB962C8B-B14F-4D97-AF65-F5344CB8AC3E}">
        <p14:creationId xmlns:p14="http://schemas.microsoft.com/office/powerpoint/2010/main" val="730328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Assume 5 people are standing still. 1 at 0 with the source, and 4 at some angle of separation. Given the RMSE or variance of the regression method, how many iterations does it take to reach 80% confidence in the real person. </a:t>
            </a:r>
          </a:p>
        </p:txBody>
      </p:sp>
      <p:sp>
        <p:nvSpPr>
          <p:cNvPr id="4" name="Slide Number Placeholder 3"/>
          <p:cNvSpPr>
            <a:spLocks noGrp="1"/>
          </p:cNvSpPr>
          <p:nvPr>
            <p:ph type="sldNum" sz="quarter" idx="10"/>
          </p:nvPr>
        </p:nvSpPr>
        <p:spPr/>
        <p:txBody>
          <a:bodyPr/>
          <a:lstStyle/>
          <a:p>
            <a:fld id="{8E69BBC3-DFB6-044E-B19F-65C3E5D83918}" type="slidenum">
              <a:rPr lang="en-US" smtClean="0"/>
              <a:t>53</a:t>
            </a:fld>
            <a:endParaRPr lang="en-US"/>
          </a:p>
        </p:txBody>
      </p:sp>
    </p:spTree>
    <p:extLst>
      <p:ext uri="{BB962C8B-B14F-4D97-AF65-F5344CB8AC3E}">
        <p14:creationId xmlns:p14="http://schemas.microsoft.com/office/powerpoint/2010/main" val="2064904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at each component, let’s review how they are connected</a:t>
            </a:r>
          </a:p>
        </p:txBody>
      </p:sp>
      <p:sp>
        <p:nvSpPr>
          <p:cNvPr id="4" name="Slide Number Placeholder 3"/>
          <p:cNvSpPr>
            <a:spLocks noGrp="1"/>
          </p:cNvSpPr>
          <p:nvPr>
            <p:ph type="sldNum" sz="quarter" idx="10"/>
          </p:nvPr>
        </p:nvSpPr>
        <p:spPr/>
        <p:txBody>
          <a:bodyPr/>
          <a:lstStyle/>
          <a:p>
            <a:fld id="{8E69BBC3-DFB6-044E-B19F-65C3E5D83918}" type="slidenum">
              <a:rPr lang="en-US" smtClean="0"/>
              <a:t>55</a:t>
            </a:fld>
            <a:endParaRPr lang="en-US"/>
          </a:p>
        </p:txBody>
      </p:sp>
    </p:spTree>
    <p:extLst>
      <p:ext uri="{BB962C8B-B14F-4D97-AF65-F5344CB8AC3E}">
        <p14:creationId xmlns:p14="http://schemas.microsoft.com/office/powerpoint/2010/main" val="504231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three explicit contributions of this thesis which contribute towards localizing a moving source…</a:t>
            </a:r>
          </a:p>
        </p:txBody>
      </p:sp>
      <p:sp>
        <p:nvSpPr>
          <p:cNvPr id="4" name="Slide Number Placeholder 3"/>
          <p:cNvSpPr>
            <a:spLocks noGrp="1"/>
          </p:cNvSpPr>
          <p:nvPr>
            <p:ph type="sldNum" sz="quarter" idx="10"/>
          </p:nvPr>
        </p:nvSpPr>
        <p:spPr/>
        <p:txBody>
          <a:bodyPr/>
          <a:lstStyle/>
          <a:p>
            <a:fld id="{8E69BBC3-DFB6-044E-B19F-65C3E5D83918}" type="slidenum">
              <a:rPr lang="en-US" smtClean="0"/>
              <a:t>56</a:t>
            </a:fld>
            <a:endParaRPr lang="en-US"/>
          </a:p>
        </p:txBody>
      </p:sp>
    </p:spTree>
    <p:extLst>
      <p:ext uri="{BB962C8B-B14F-4D97-AF65-F5344CB8AC3E}">
        <p14:creationId xmlns:p14="http://schemas.microsoft.com/office/powerpoint/2010/main" val="4242103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thesis work will continue as part of the IDEAS for WIND project over the next few years…</a:t>
            </a:r>
          </a:p>
        </p:txBody>
      </p:sp>
      <p:sp>
        <p:nvSpPr>
          <p:cNvPr id="4" name="Slide Number Placeholder 3"/>
          <p:cNvSpPr>
            <a:spLocks noGrp="1"/>
          </p:cNvSpPr>
          <p:nvPr>
            <p:ph type="sldNum" sz="quarter" idx="10"/>
          </p:nvPr>
        </p:nvSpPr>
        <p:spPr/>
        <p:txBody>
          <a:bodyPr/>
          <a:lstStyle/>
          <a:p>
            <a:fld id="{8E69BBC3-DFB6-044E-B19F-65C3E5D83918}" type="slidenum">
              <a:rPr lang="en-US" smtClean="0"/>
              <a:t>57</a:t>
            </a:fld>
            <a:endParaRPr lang="en-US"/>
          </a:p>
        </p:txBody>
      </p:sp>
    </p:spTree>
    <p:extLst>
      <p:ext uri="{BB962C8B-B14F-4D97-AF65-F5344CB8AC3E}">
        <p14:creationId xmlns:p14="http://schemas.microsoft.com/office/powerpoint/2010/main" val="1770421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start, precision is calculated as TP/(TP +FP) and recall is calculated as TP/(TP +FN) where TP is the number of true positives, FP is the number of false positives, and FN is the number of false negatives. Consider an image with six objects. After sorting the five detection results by confidence, predictions two and five are missed such that the </a:t>
            </a:r>
            <a:r>
              <a:rPr lang="en-US" sz="1200" kern="1200" dirty="0" err="1">
                <a:solidFill>
                  <a:schemeClr val="tx1"/>
                </a:solidFill>
                <a:effectLst/>
                <a:latin typeface="+mn-lt"/>
                <a:ea typeface="+mn-ea"/>
                <a:cs typeface="+mn-cs"/>
              </a:rPr>
              <a:t>IoU</a:t>
            </a:r>
            <a:r>
              <a:rPr lang="en-US" sz="1200" kern="1200" dirty="0">
                <a:solidFill>
                  <a:schemeClr val="tx1"/>
                </a:solidFill>
                <a:effectLst/>
                <a:latin typeface="+mn-lt"/>
                <a:ea typeface="+mn-ea"/>
                <a:cs typeface="+mn-cs"/>
              </a:rPr>
              <a:t> is less than 0.5. This means that the top five predictions have a precision of 3/5 and a recall of 3/6. For the other top four, top </a:t>
            </a:r>
            <a:endParaRPr lang="en-US" dirty="0"/>
          </a:p>
          <a:p>
            <a:r>
              <a:rPr lang="en-US" sz="1200" kern="1200" dirty="0">
                <a:solidFill>
                  <a:schemeClr val="tx1"/>
                </a:solidFill>
                <a:effectLst/>
                <a:latin typeface="+mn-lt"/>
                <a:ea typeface="+mn-ea"/>
                <a:cs typeface="+mn-cs"/>
              </a:rPr>
              <a:t>40 </a:t>
            </a:r>
            <a:endParaRPr lang="en-US" dirty="0"/>
          </a:p>
          <a:p>
            <a:r>
              <a:rPr lang="en-US" sz="1200" kern="1200" dirty="0">
                <a:solidFill>
                  <a:schemeClr val="tx1"/>
                </a:solidFill>
                <a:effectLst/>
                <a:latin typeface="+mn-lt"/>
                <a:ea typeface="+mn-ea"/>
                <a:cs typeface="+mn-cs"/>
              </a:rPr>
              <a:t>six,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predictions, the recall value will vary from 0 to 1.0. In order to calculate AP, the average value of all of the maximum precisions stepping by 0.1 from 0 to 1.0 recall is taken. The maximum precision for a given recall value is the maximum of the precision values where the recall is higher than the given value. For the COCO dataset, </a:t>
            </a:r>
            <a:r>
              <a:rPr lang="en-US" sz="1200" kern="1200" dirty="0" err="1">
                <a:solidFill>
                  <a:schemeClr val="tx1"/>
                </a:solidFill>
                <a:effectLst/>
                <a:latin typeface="+mn-lt"/>
                <a:ea typeface="+mn-ea"/>
                <a:cs typeface="+mn-cs"/>
              </a:rPr>
              <a:t>mAP</a:t>
            </a:r>
            <a:r>
              <a:rPr lang="en-US" sz="1200" kern="1200" dirty="0">
                <a:solidFill>
                  <a:schemeClr val="tx1"/>
                </a:solidFill>
                <a:effectLst/>
                <a:latin typeface="+mn-lt"/>
                <a:ea typeface="+mn-ea"/>
                <a:cs typeface="+mn-cs"/>
              </a:rPr>
              <a:t> is used. In this case, AP is averaged over an </a:t>
            </a:r>
            <a:r>
              <a:rPr lang="en-US" sz="1200" kern="1200" dirty="0" err="1">
                <a:solidFill>
                  <a:schemeClr val="tx1"/>
                </a:solidFill>
                <a:effectLst/>
                <a:latin typeface="+mn-lt"/>
                <a:ea typeface="+mn-ea"/>
                <a:cs typeface="+mn-cs"/>
              </a:rPr>
              <a:t>IoU</a:t>
            </a:r>
            <a:r>
              <a:rPr lang="en-US" sz="1200" kern="1200" dirty="0">
                <a:solidFill>
                  <a:schemeClr val="tx1"/>
                </a:solidFill>
                <a:effectLst/>
                <a:latin typeface="+mn-lt"/>
                <a:ea typeface="+mn-ea"/>
                <a:cs typeface="+mn-cs"/>
              </a:rPr>
              <a:t> from 0.5 to 0.95 in steps of 0.05 </a:t>
            </a:r>
            <a:endParaRPr lang="en-US" dirty="0"/>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68</a:t>
            </a:fld>
            <a:endParaRPr lang="en-US"/>
          </a:p>
        </p:txBody>
      </p:sp>
    </p:spTree>
    <p:extLst>
      <p:ext uri="{BB962C8B-B14F-4D97-AF65-F5344CB8AC3E}">
        <p14:creationId xmlns:p14="http://schemas.microsoft.com/office/powerpoint/2010/main" val="31545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69</a:t>
            </a:fld>
            <a:endParaRPr lang="en-US"/>
          </a:p>
        </p:txBody>
      </p:sp>
    </p:spTree>
    <p:extLst>
      <p:ext uri="{BB962C8B-B14F-4D97-AF65-F5344CB8AC3E}">
        <p14:creationId xmlns:p14="http://schemas.microsoft.com/office/powerpoint/2010/main" val="171631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4</a:t>
            </a:fld>
            <a:endParaRPr lang="en-US"/>
          </a:p>
        </p:txBody>
      </p:sp>
    </p:spTree>
    <p:extLst>
      <p:ext uri="{BB962C8B-B14F-4D97-AF65-F5344CB8AC3E}">
        <p14:creationId xmlns:p14="http://schemas.microsoft.com/office/powerpoint/2010/main" val="3511132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Bernoulli distribution</a:t>
            </a:r>
          </a:p>
          <a:p>
            <a:r>
              <a:rPr lang="en-US" dirty="0"/>
              <a:t>Log is easier to work with</a:t>
            </a:r>
          </a:p>
          <a:p>
            <a:r>
              <a:rPr lang="en-US" dirty="0"/>
              <a:t>K=y</a:t>
            </a:r>
          </a:p>
        </p:txBody>
      </p:sp>
      <p:sp>
        <p:nvSpPr>
          <p:cNvPr id="4" name="Slide Number Placeholder 3"/>
          <p:cNvSpPr>
            <a:spLocks noGrp="1"/>
          </p:cNvSpPr>
          <p:nvPr>
            <p:ph type="sldNum" sz="quarter" idx="10"/>
          </p:nvPr>
        </p:nvSpPr>
        <p:spPr/>
        <p:txBody>
          <a:bodyPr/>
          <a:lstStyle/>
          <a:p>
            <a:fld id="{8E69BBC3-DFB6-044E-B19F-65C3E5D83918}" type="slidenum">
              <a:rPr lang="en-US" smtClean="0"/>
              <a:t>70</a:t>
            </a:fld>
            <a:endParaRPr lang="en-US"/>
          </a:p>
        </p:txBody>
      </p:sp>
    </p:spTree>
    <p:extLst>
      <p:ext uri="{BB962C8B-B14F-4D97-AF65-F5344CB8AC3E}">
        <p14:creationId xmlns:p14="http://schemas.microsoft.com/office/powerpoint/2010/main" val="3402434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Like other boosting methods, gradient boosting combines weak "learners" into a single strong learner in an iterative fashion. It is easiest to explain in the least-squares </a:t>
            </a:r>
            <a:r>
              <a:rPr lang="en-US" sz="1200" b="0" i="0" u="none" strike="noStrike" kern="1200" dirty="0" err="1">
                <a:solidFill>
                  <a:schemeClr val="tx1"/>
                </a:solidFill>
                <a:effectLst/>
                <a:latin typeface="+mn-lt"/>
                <a:ea typeface="+mn-ea"/>
                <a:cs typeface="+mn-cs"/>
                <a:hlinkClick r:id="rId3" tooltip="Regression analysis"/>
              </a:rPr>
              <a:t>regression</a:t>
            </a:r>
            <a:r>
              <a:rPr lang="en-US" sz="1200" b="0" i="0" kern="1200" dirty="0" err="1">
                <a:solidFill>
                  <a:schemeClr val="tx1"/>
                </a:solidFill>
                <a:effectLst/>
                <a:latin typeface="+mn-lt"/>
                <a:ea typeface="+mn-ea"/>
                <a:cs typeface="+mn-cs"/>
              </a:rPr>
              <a:t>setting</a:t>
            </a:r>
            <a:r>
              <a:rPr lang="en-US" sz="1200" b="0" i="0" kern="1200" dirty="0">
                <a:solidFill>
                  <a:schemeClr val="tx1"/>
                </a:solidFill>
                <a:effectLst/>
                <a:latin typeface="+mn-lt"/>
                <a:ea typeface="+mn-ea"/>
                <a:cs typeface="+mn-cs"/>
              </a:rPr>
              <a:t>, where the goal is to "teach" a model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F} to predict values of the form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{\hat {y}}=F(x)} by minimizing the </a:t>
            </a:r>
            <a:r>
              <a:rPr lang="en-US" sz="1200" b="0" i="0" u="none" strike="noStrike" kern="1200" dirty="0">
                <a:solidFill>
                  <a:schemeClr val="tx1"/>
                </a:solidFill>
                <a:effectLst/>
                <a:latin typeface="+mn-lt"/>
                <a:ea typeface="+mn-ea"/>
                <a:cs typeface="+mn-cs"/>
                <a:hlinkClick r:id="rId4" tooltip="Mean squared error"/>
              </a:rPr>
              <a:t>mean squared error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1/n\sum _{</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}({\hat {y}}_{</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}-y_{</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})^{2}}, where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indexes over some training set of size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n} of actual values of the output variable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y}.</a:t>
            </a:r>
          </a:p>
          <a:p>
            <a:r>
              <a:rPr lang="en-US" sz="1200" b="0" i="0" kern="1200" dirty="0">
                <a:solidFill>
                  <a:schemeClr val="tx1"/>
                </a:solidFill>
                <a:effectLst/>
                <a:latin typeface="+mn-lt"/>
                <a:ea typeface="+mn-ea"/>
                <a:cs typeface="+mn-cs"/>
              </a:rPr>
              <a:t>At each stage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m},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1\</a:t>
            </a:r>
            <a:r>
              <a:rPr lang="en-US" sz="1200" b="0" i="0" kern="1200" dirty="0" err="1">
                <a:solidFill>
                  <a:schemeClr val="tx1"/>
                </a:solidFill>
                <a:effectLst/>
                <a:latin typeface="+mn-lt"/>
                <a:ea typeface="+mn-ea"/>
                <a:cs typeface="+mn-cs"/>
              </a:rPr>
              <a:t>leq</a:t>
            </a:r>
            <a:r>
              <a:rPr lang="en-US" sz="1200" b="0" i="0" kern="1200" dirty="0">
                <a:solidFill>
                  <a:schemeClr val="tx1"/>
                </a:solidFill>
                <a:effectLst/>
                <a:latin typeface="+mn-lt"/>
                <a:ea typeface="+mn-ea"/>
                <a:cs typeface="+mn-cs"/>
              </a:rPr>
              <a:t> m\</a:t>
            </a:r>
            <a:r>
              <a:rPr lang="en-US" sz="1200" b="0" i="0" kern="1200" dirty="0" err="1">
                <a:solidFill>
                  <a:schemeClr val="tx1"/>
                </a:solidFill>
                <a:effectLst/>
                <a:latin typeface="+mn-lt"/>
                <a:ea typeface="+mn-ea"/>
                <a:cs typeface="+mn-cs"/>
              </a:rPr>
              <a:t>leq</a:t>
            </a:r>
            <a:r>
              <a:rPr lang="en-US" sz="1200" b="0" i="0" kern="1200" dirty="0">
                <a:solidFill>
                  <a:schemeClr val="tx1"/>
                </a:solidFill>
                <a:effectLst/>
                <a:latin typeface="+mn-lt"/>
                <a:ea typeface="+mn-ea"/>
                <a:cs typeface="+mn-cs"/>
              </a:rPr>
              <a:t> M}, of gradient boosting, it may be assumed that there is some imperfect model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F_{m}} (at the outset, a very weak model that just predicts the mean </a:t>
            </a:r>
            <a:r>
              <a:rPr lang="en-US" sz="1200" b="0"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in the training set could be used). The gradient boosting algorithm improves on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F_{m}} by constructing a new model that adds an estimator </a:t>
            </a:r>
            <a:r>
              <a:rPr lang="en-US" sz="1200" b="0" i="1"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 to provide a better model: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F_{m+1}(x)=F_{m}(x)+h(x)}. To find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h}, the gradient boosting solution starts with the observation that a perfect </a:t>
            </a:r>
            <a:r>
              <a:rPr lang="en-US" sz="1200" b="0" i="1"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 would imply</a:t>
            </a:r>
          </a:p>
          <a:p>
            <a:r>
              <a:rPr lang="en-US" dirty="0">
                <a:effectLst/>
              </a:rPr>
              <a:t>{\</a:t>
            </a:r>
            <a:r>
              <a:rPr lang="en-US" dirty="0" err="1">
                <a:effectLst/>
              </a:rPr>
              <a:t>displaystyle</a:t>
            </a:r>
            <a:r>
              <a:rPr lang="en-US" dirty="0">
                <a:effectLst/>
              </a:rPr>
              <a:t> F_{m+1}(x)=F_{m}(x)+h(x)=y}</a:t>
            </a:r>
            <a:r>
              <a:rPr lang="en-US" sz="1200" b="0" i="0" kern="1200" dirty="0">
                <a:solidFill>
                  <a:schemeClr val="tx1"/>
                </a:solidFill>
                <a:effectLst/>
                <a:latin typeface="+mn-lt"/>
                <a:ea typeface="+mn-ea"/>
                <a:cs typeface="+mn-cs"/>
              </a:rPr>
              <a:t>or, equivalently,</a:t>
            </a:r>
          </a:p>
          <a:p>
            <a:r>
              <a:rPr lang="en-US" dirty="0">
                <a:effectLst/>
              </a:rPr>
              <a:t>{\</a:t>
            </a:r>
            <a:r>
              <a:rPr lang="en-US" dirty="0" err="1">
                <a:effectLst/>
              </a:rPr>
              <a:t>displaystyle</a:t>
            </a:r>
            <a:r>
              <a:rPr lang="en-US" dirty="0">
                <a:effectLst/>
              </a:rPr>
              <a:t> h(x)=y-F_{m}(x)}</a:t>
            </a:r>
            <a:r>
              <a:rPr lang="en-US" dirty="0"/>
              <a:t>.</a:t>
            </a:r>
            <a:r>
              <a:rPr lang="en-US" sz="1200" b="0" i="0" kern="1200" dirty="0">
                <a:solidFill>
                  <a:schemeClr val="tx1"/>
                </a:solidFill>
                <a:effectLst/>
                <a:latin typeface="+mn-lt"/>
                <a:ea typeface="+mn-ea"/>
                <a:cs typeface="+mn-cs"/>
              </a:rPr>
              <a:t>Therefore, gradient boosting will fit </a:t>
            </a:r>
            <a:r>
              <a:rPr lang="en-US" sz="1200" b="0" i="1"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 to the </a:t>
            </a:r>
            <a:r>
              <a:rPr lang="en-US" sz="1200" b="0" i="1" u="none" strike="noStrike" kern="1200" dirty="0">
                <a:solidFill>
                  <a:schemeClr val="tx1"/>
                </a:solidFill>
                <a:effectLst/>
                <a:latin typeface="+mn-lt"/>
                <a:ea typeface="+mn-ea"/>
                <a:cs typeface="+mn-cs"/>
                <a:hlinkClick r:id="rId5" tooltip="Errors and residuals"/>
              </a:rPr>
              <a:t>residual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y-F_{m}(x)}. As in other boosting variants, each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F_{m+1}} attempts to correct the errors of its predecessor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F_{m}}. A generalization of this idea to loss functions other than squared error, and to classification and ranking problems, follows from the observation that residuals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y-F(x)} for a given model are the negative gradients (with respect to </a:t>
            </a:r>
            <a:r>
              <a:rPr lang="en-US" sz="1200" b="0" i="1" kern="1200" dirty="0">
                <a:solidFill>
                  <a:schemeClr val="tx1"/>
                </a:solidFill>
                <a:effectLst/>
                <a:latin typeface="+mn-lt"/>
                <a:ea typeface="+mn-ea"/>
                <a:cs typeface="+mn-cs"/>
              </a:rPr>
              <a:t>F(x)</a:t>
            </a:r>
            <a:r>
              <a:rPr lang="en-US" sz="1200" b="0" i="0" kern="1200" dirty="0">
                <a:solidFill>
                  <a:schemeClr val="tx1"/>
                </a:solidFill>
                <a:effectLst/>
                <a:latin typeface="+mn-lt"/>
                <a:ea typeface="+mn-ea"/>
                <a:cs typeface="+mn-cs"/>
              </a:rPr>
              <a:t>) of the squared error loss function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frac</a:t>
            </a:r>
            <a:r>
              <a:rPr lang="en-US" sz="1200" b="0" i="0" kern="1200" dirty="0">
                <a:solidFill>
                  <a:schemeClr val="tx1"/>
                </a:solidFill>
                <a:effectLst/>
                <a:latin typeface="+mn-lt"/>
                <a:ea typeface="+mn-ea"/>
                <a:cs typeface="+mn-cs"/>
              </a:rPr>
              <a:t> {1}{2}}(y-F(x))^{2}}. So, gradient boosting is a </a:t>
            </a:r>
            <a:r>
              <a:rPr lang="en-US" sz="1200" b="0" i="0" u="none" strike="noStrike" kern="1200" dirty="0">
                <a:solidFill>
                  <a:schemeClr val="tx1"/>
                </a:solidFill>
                <a:effectLst/>
                <a:latin typeface="+mn-lt"/>
                <a:ea typeface="+mn-ea"/>
                <a:cs typeface="+mn-cs"/>
                <a:hlinkClick r:id="rId6" tooltip="Gradient descent"/>
              </a:rPr>
              <a:t>gradient descent</a:t>
            </a:r>
            <a:r>
              <a:rPr lang="en-US" sz="1200" b="0" i="0" kern="1200" dirty="0">
                <a:solidFill>
                  <a:schemeClr val="tx1"/>
                </a:solidFill>
                <a:effectLst/>
                <a:latin typeface="+mn-lt"/>
                <a:ea typeface="+mn-ea"/>
                <a:cs typeface="+mn-cs"/>
              </a:rPr>
              <a:t> algorithm, and generalizing it entails "plugging in" a different loss and its gradient.</a:t>
            </a:r>
          </a:p>
          <a:p>
            <a:endParaRPr lang="en-US" dirty="0"/>
          </a:p>
        </p:txBody>
      </p:sp>
      <p:sp>
        <p:nvSpPr>
          <p:cNvPr id="4" name="Slide Number Placeholder 3"/>
          <p:cNvSpPr>
            <a:spLocks noGrp="1"/>
          </p:cNvSpPr>
          <p:nvPr>
            <p:ph type="sldNum" sz="quarter" idx="10"/>
          </p:nvPr>
        </p:nvSpPr>
        <p:spPr/>
        <p:txBody>
          <a:bodyPr/>
          <a:lstStyle/>
          <a:p>
            <a:fld id="{8E69BBC3-DFB6-044E-B19F-65C3E5D83918}" type="slidenum">
              <a:rPr lang="en-US" smtClean="0"/>
              <a:t>71</a:t>
            </a:fld>
            <a:endParaRPr lang="en-US"/>
          </a:p>
        </p:txBody>
      </p:sp>
    </p:spTree>
    <p:extLst>
      <p:ext uri="{BB962C8B-B14F-4D97-AF65-F5344CB8AC3E}">
        <p14:creationId xmlns:p14="http://schemas.microsoft.com/office/powerpoint/2010/main" val="216795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has goals for nuclear nonproliferation and terrorist prevention…</a:t>
            </a:r>
          </a:p>
        </p:txBody>
      </p:sp>
      <p:sp>
        <p:nvSpPr>
          <p:cNvPr id="4" name="Slide Number Placeholder 3"/>
          <p:cNvSpPr>
            <a:spLocks noGrp="1"/>
          </p:cNvSpPr>
          <p:nvPr>
            <p:ph type="sldNum" sz="quarter" idx="10"/>
          </p:nvPr>
        </p:nvSpPr>
        <p:spPr/>
        <p:txBody>
          <a:bodyPr/>
          <a:lstStyle/>
          <a:p>
            <a:fld id="{8E69BBC3-DFB6-044E-B19F-65C3E5D83918}" type="slidenum">
              <a:rPr lang="en-US" smtClean="0"/>
              <a:t>5</a:t>
            </a:fld>
            <a:endParaRPr lang="en-US"/>
          </a:p>
        </p:txBody>
      </p:sp>
    </p:spTree>
    <p:extLst>
      <p:ext uri="{BB962C8B-B14F-4D97-AF65-F5344CB8AC3E}">
        <p14:creationId xmlns:p14="http://schemas.microsoft.com/office/powerpoint/2010/main" val="209626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many defensive systems exist, there is still a capability gap…</a:t>
            </a:r>
          </a:p>
          <a:p>
            <a:endParaRPr lang="en-US" dirty="0"/>
          </a:p>
          <a:p>
            <a:r>
              <a:rPr lang="en-US" dirty="0"/>
              <a:t>Smaller drone and pedestrian detectors are becoming more functional</a:t>
            </a:r>
          </a:p>
          <a:p>
            <a:r>
              <a:rPr lang="en-US" dirty="0"/>
              <a:t>Vision systems have been used for nuclear detection, but not for tracking of possible carriers</a:t>
            </a:r>
          </a:p>
          <a:p>
            <a:r>
              <a:rPr lang="en-US" dirty="0"/>
              <a:t>Multiple approaches skirt around the issue of tracking a moving source in real time in any environment</a:t>
            </a:r>
          </a:p>
          <a:p>
            <a:endParaRPr lang="en-US" dirty="0"/>
          </a:p>
          <a:p>
            <a:r>
              <a:rPr lang="en-US" dirty="0" err="1"/>
              <a:t>Radtrac</a:t>
            </a:r>
            <a:r>
              <a:rPr lang="en-US" dirty="0"/>
              <a:t> exists, but fixed position Fixed position is hard to maintain and can be tampered with</a:t>
            </a:r>
          </a:p>
          <a:p>
            <a:r>
              <a:rPr lang="en-US" dirty="0"/>
              <a:t>Mobile sensor networks also, but just based on where it is and if it detects</a:t>
            </a:r>
          </a:p>
        </p:txBody>
      </p:sp>
      <p:sp>
        <p:nvSpPr>
          <p:cNvPr id="4" name="Slide Number Placeholder 3"/>
          <p:cNvSpPr>
            <a:spLocks noGrp="1"/>
          </p:cNvSpPr>
          <p:nvPr>
            <p:ph type="sldNum" sz="quarter" idx="10"/>
          </p:nvPr>
        </p:nvSpPr>
        <p:spPr/>
        <p:txBody>
          <a:bodyPr/>
          <a:lstStyle/>
          <a:p>
            <a:fld id="{8E69BBC3-DFB6-044E-B19F-65C3E5D83918}" type="slidenum">
              <a:rPr lang="en-US" smtClean="0"/>
              <a:t>6</a:t>
            </a:fld>
            <a:endParaRPr lang="en-US"/>
          </a:p>
        </p:txBody>
      </p:sp>
    </p:spTree>
    <p:extLst>
      <p:ext uri="{BB962C8B-B14F-4D97-AF65-F5344CB8AC3E}">
        <p14:creationId xmlns:p14="http://schemas.microsoft.com/office/powerpoint/2010/main" val="2666645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three explicit contributions of this thesis which contribute towards localizing a moving source…</a:t>
            </a:r>
          </a:p>
        </p:txBody>
      </p:sp>
      <p:sp>
        <p:nvSpPr>
          <p:cNvPr id="4" name="Slide Number Placeholder 3"/>
          <p:cNvSpPr>
            <a:spLocks noGrp="1"/>
          </p:cNvSpPr>
          <p:nvPr>
            <p:ph type="sldNum" sz="quarter" idx="10"/>
          </p:nvPr>
        </p:nvSpPr>
        <p:spPr/>
        <p:txBody>
          <a:bodyPr/>
          <a:lstStyle/>
          <a:p>
            <a:fld id="{8E69BBC3-DFB6-044E-B19F-65C3E5D83918}" type="slidenum">
              <a:rPr lang="en-US" smtClean="0"/>
              <a:t>7</a:t>
            </a:fld>
            <a:endParaRPr lang="en-US"/>
          </a:p>
        </p:txBody>
      </p:sp>
    </p:spTree>
    <p:extLst>
      <p:ext uri="{BB962C8B-B14F-4D97-AF65-F5344CB8AC3E}">
        <p14:creationId xmlns:p14="http://schemas.microsoft.com/office/powerpoint/2010/main" val="131163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overall flow path of the prototype system, from inputs to outputs…</a:t>
            </a:r>
          </a:p>
        </p:txBody>
      </p:sp>
      <p:sp>
        <p:nvSpPr>
          <p:cNvPr id="4" name="Slide Number Placeholder 3"/>
          <p:cNvSpPr>
            <a:spLocks noGrp="1"/>
          </p:cNvSpPr>
          <p:nvPr>
            <p:ph type="sldNum" sz="quarter" idx="10"/>
          </p:nvPr>
        </p:nvSpPr>
        <p:spPr/>
        <p:txBody>
          <a:bodyPr/>
          <a:lstStyle/>
          <a:p>
            <a:fld id="{8E69BBC3-DFB6-044E-B19F-65C3E5D83918}" type="slidenum">
              <a:rPr lang="en-US" smtClean="0"/>
              <a:t>8</a:t>
            </a:fld>
            <a:endParaRPr lang="en-US"/>
          </a:p>
        </p:txBody>
      </p:sp>
    </p:spTree>
    <p:extLst>
      <p:ext uri="{BB962C8B-B14F-4D97-AF65-F5344CB8AC3E}">
        <p14:creationId xmlns:p14="http://schemas.microsoft.com/office/powerpoint/2010/main" val="1110089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Estimating direction begins with detecting radiation, and ends with a distribution of angle likelihoods…</a:t>
            </a:r>
          </a:p>
          <a:p>
            <a:endParaRPr lang="en-US" dirty="0"/>
          </a:p>
          <a:p>
            <a:r>
              <a:rPr lang="en-US" dirty="0"/>
              <a:t>Radiation-&gt;scintillation-&gt;pulses-&gt;counts-&gt;ratios-&gt;regression-&gt;distribution</a:t>
            </a:r>
          </a:p>
        </p:txBody>
      </p:sp>
      <p:sp>
        <p:nvSpPr>
          <p:cNvPr id="4" name="Slide Number Placeholder 3"/>
          <p:cNvSpPr>
            <a:spLocks noGrp="1"/>
          </p:cNvSpPr>
          <p:nvPr>
            <p:ph type="sldNum" sz="quarter" idx="10"/>
          </p:nvPr>
        </p:nvSpPr>
        <p:spPr/>
        <p:txBody>
          <a:bodyPr/>
          <a:lstStyle/>
          <a:p>
            <a:fld id="{8E69BBC3-DFB6-044E-B19F-65C3E5D83918}" type="slidenum">
              <a:rPr lang="en-US" smtClean="0"/>
              <a:t>10</a:t>
            </a:fld>
            <a:endParaRPr lang="en-US"/>
          </a:p>
        </p:txBody>
      </p:sp>
    </p:spTree>
    <p:extLst>
      <p:ext uri="{BB962C8B-B14F-4D97-AF65-F5344CB8AC3E}">
        <p14:creationId xmlns:p14="http://schemas.microsoft.com/office/powerpoint/2010/main" val="4033953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4302329" y="4021295"/>
            <a:ext cx="576292"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457200" y="1449892"/>
            <a:ext cx="82296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371600" y="2694275"/>
            <a:ext cx="64008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4" name="Picture 3" descr="UT_logo_RGB.eps"/>
          <p:cNvPicPr>
            <a:picLocks noChangeAspect="1"/>
          </p:cNvPicPr>
          <p:nvPr userDrawn="1"/>
        </p:nvPicPr>
        <p:blipFill rotWithShape="1">
          <a:blip r:embed="rId2" cstate="screen">
            <a:extLst>
              <a:ext uri="{28A0092B-C50C-407E-A947-70E740481C1C}">
                <a14:useLocalDpi xmlns:a14="http://schemas.microsoft.com/office/drawing/2010/main"/>
              </a:ext>
            </a:extLst>
          </a:blip>
          <a:srcRect l="-4524" t="-7509" r="-4657" b="-14348"/>
          <a:stretch/>
        </p:blipFill>
        <p:spPr>
          <a:xfrm>
            <a:off x="3520440" y="4005072"/>
            <a:ext cx="2148840" cy="1517904"/>
          </a:xfrm>
          <a:prstGeom prst="rect">
            <a:avLst/>
          </a:prstGeom>
        </p:spPr>
      </p:pic>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54C8431-FDBB-334A-B570-2BAA07A60D16}" type="datetime1">
              <a:rPr lang="en-US" smtClean="0"/>
              <a:t>8/9/18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233236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4E5003-088F-4E48-A7C8-D4D0D3C4DB95}" type="datetime1">
              <a:rPr lang="en-US" smtClean="0"/>
              <a:t>8/9/18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722313" y="4406900"/>
            <a:ext cx="7772400" cy="1362075"/>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2FF92C-17D7-444C-81D1-13DA3F0E4E21}" type="datetime1">
              <a:rPr lang="en-US" smtClean="0"/>
              <a:t>8/9/18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153555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7176A8-4447-5B4A-8915-B71BF083A9B9}" type="datetime1">
              <a:rPr lang="en-US" smtClean="0"/>
              <a:t>8/9/18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422415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E487B-2003-364F-8669-36052F3E11BB}" type="datetime1">
              <a:rPr lang="en-US" smtClean="0"/>
              <a:t>8/9/18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3604657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356350"/>
            <a:ext cx="1009650" cy="365125"/>
          </a:xfrm>
          <a:prstGeom prst="rect">
            <a:avLst/>
          </a:prstGeom>
        </p:spPr>
        <p:txBody>
          <a:bodyPr/>
          <a:lstStyle/>
          <a:p>
            <a:fld id="{E600C8D7-9865-3149-82CD-9069CCEC27F4}" type="datetime1">
              <a:rPr lang="en-US" smtClean="0"/>
              <a:t>8/9/18</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051C7006-7120-F341-A188-F97DDD913081}" type="slidenum">
              <a:rPr lang="en-US" smtClean="0"/>
              <a:t>‹#›</a:t>
            </a:fld>
            <a:endParaRPr lang="en-US"/>
          </a:p>
        </p:txBody>
      </p:sp>
    </p:spTree>
    <p:extLst>
      <p:ext uri="{BB962C8B-B14F-4D97-AF65-F5344CB8AC3E}">
        <p14:creationId xmlns:p14="http://schemas.microsoft.com/office/powerpoint/2010/main" val="1603973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B0C7B5F1-8484-4541-B6E3-0E2C9B56D00C}" type="datetime1">
              <a:rPr lang="en-US" smtClean="0"/>
              <a:t>8/9/18</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457200" y="2579688"/>
            <a:ext cx="8229600" cy="114300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4F857047-95A0-A94B-9D0D-B1344D83463B}" type="datetime1">
              <a:rPr lang="en-US" smtClean="0"/>
              <a:t>8/9/18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DC83D908-D223-D642-B5BC-5281EA1DABEB}" type="datetime1">
              <a:rPr lang="en-US" smtClean="0"/>
              <a:t>8/9/18</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10" name="Title 1"/>
          <p:cNvSpPr>
            <a:spLocks noGrp="1"/>
          </p:cNvSpPr>
          <p:nvPr>
            <p:ph type="title"/>
          </p:nvPr>
        </p:nvSpPr>
        <p:spPr>
          <a:xfrm>
            <a:off x="4990444" y="751925"/>
            <a:ext cx="3799498" cy="1588926"/>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4990444" y="2340851"/>
            <a:ext cx="3799498" cy="3869666"/>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1009650" cy="365125"/>
          </a:xfrm>
          <a:prstGeom prst="rect">
            <a:avLst/>
          </a:prstGeom>
        </p:spPr>
        <p:txBody>
          <a:bodyPr/>
          <a:lstStyle/>
          <a:p>
            <a:fld id="{B47C356E-C76F-2F41-B34E-2A3BDF4DDCA1}" type="datetime1">
              <a:rPr lang="en-US" smtClean="0"/>
              <a:t>8/9/18</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277905" y="2365248"/>
            <a:ext cx="4240119" cy="3845269"/>
          </a:xfrm>
        </p:spPr>
      </p:sp>
      <p:sp>
        <p:nvSpPr>
          <p:cNvPr id="7" name="Picture Placeholder 6"/>
          <p:cNvSpPr>
            <a:spLocks noGrp="1"/>
          </p:cNvSpPr>
          <p:nvPr>
            <p:ph type="pic" sz="quarter" idx="13"/>
          </p:nvPr>
        </p:nvSpPr>
        <p:spPr>
          <a:xfrm>
            <a:off x="277905" y="228600"/>
            <a:ext cx="2057400" cy="2039112"/>
          </a:xfrm>
        </p:spPr>
      </p:sp>
      <p:sp>
        <p:nvSpPr>
          <p:cNvPr id="8" name="Picture Placeholder 7"/>
          <p:cNvSpPr>
            <a:spLocks noGrp="1"/>
          </p:cNvSpPr>
          <p:nvPr>
            <p:ph type="pic" sz="quarter" idx="14"/>
          </p:nvPr>
        </p:nvSpPr>
        <p:spPr>
          <a:xfrm>
            <a:off x="2460625" y="228600"/>
            <a:ext cx="2057400" cy="2039112"/>
          </a:xfrm>
        </p:spPr>
      </p:sp>
      <p:sp>
        <p:nvSpPr>
          <p:cNvPr id="9" name="Picture Placeholder 4"/>
          <p:cNvSpPr>
            <a:spLocks noGrp="1"/>
          </p:cNvSpPr>
          <p:nvPr>
            <p:ph type="pic" idx="15"/>
          </p:nvPr>
        </p:nvSpPr>
        <p:spPr>
          <a:xfrm>
            <a:off x="4670424" y="228600"/>
            <a:ext cx="4240119" cy="3845269"/>
          </a:xfrm>
        </p:spPr>
      </p:sp>
      <p:sp>
        <p:nvSpPr>
          <p:cNvPr id="10" name="Picture Placeholder 6"/>
          <p:cNvSpPr>
            <a:spLocks noGrp="1"/>
          </p:cNvSpPr>
          <p:nvPr>
            <p:ph type="pic" sz="quarter" idx="16"/>
          </p:nvPr>
        </p:nvSpPr>
        <p:spPr>
          <a:xfrm>
            <a:off x="4670424" y="4175911"/>
            <a:ext cx="2057400" cy="2039112"/>
          </a:xfrm>
        </p:spPr>
      </p:sp>
      <p:sp>
        <p:nvSpPr>
          <p:cNvPr id="11" name="Picture Placeholder 7"/>
          <p:cNvSpPr>
            <a:spLocks noGrp="1"/>
          </p:cNvSpPr>
          <p:nvPr>
            <p:ph type="pic" sz="quarter" idx="17"/>
          </p:nvPr>
        </p:nvSpPr>
        <p:spPr>
          <a:xfrm>
            <a:off x="6853144" y="4175911"/>
            <a:ext cx="2057400" cy="2039112"/>
          </a:xfrm>
        </p:spPr>
      </p:sp>
    </p:spTree>
    <p:extLst>
      <p:ext uri="{BB962C8B-B14F-4D97-AF65-F5344CB8AC3E}">
        <p14:creationId xmlns:p14="http://schemas.microsoft.com/office/powerpoint/2010/main" val="15894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449892"/>
            <a:ext cx="8229600" cy="1143000"/>
          </a:xfrm>
        </p:spPr>
        <p:txBody>
          <a:bodyPr/>
          <a:lstStyle>
            <a:lvl1pPr algn="ctr">
              <a:defRPr>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stretch>
            <a:fillRect/>
          </a:stretch>
        </p:blipFill>
        <p:spPr>
          <a:xfrm>
            <a:off x="3578810" y="4021295"/>
            <a:ext cx="1986380" cy="1327108"/>
          </a:xfrm>
          <a:prstGeom prst="rect">
            <a:avLst/>
          </a:prstGeom>
        </p:spPr>
      </p:pic>
      <p:sp>
        <p:nvSpPr>
          <p:cNvPr id="4" name="Subtitle 2"/>
          <p:cNvSpPr>
            <a:spLocks noGrp="1"/>
          </p:cNvSpPr>
          <p:nvPr>
            <p:ph type="subTitle" idx="1"/>
          </p:nvPr>
        </p:nvSpPr>
        <p:spPr>
          <a:xfrm>
            <a:off x="1371600" y="2694275"/>
            <a:ext cx="6400800" cy="1223675"/>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895350"/>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9D02133-4274-A645-B169-9DFFEAA83B0D}" type="datetime1">
              <a:rPr lang="en-US" smtClean="0"/>
              <a:t>8/9/18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246A90C-EDD6-534A-836B-F35EA6B6A503}" type="slidenum">
              <a:rPr lang="en-US" smtClean="0"/>
              <a:t>‹#›</a:t>
            </a:fld>
            <a:endParaRPr lang="en-US"/>
          </a:p>
        </p:txBody>
      </p:sp>
      <p:sp>
        <p:nvSpPr>
          <p:cNvPr id="10" name="Chart Placeholder 9"/>
          <p:cNvSpPr>
            <a:spLocks noGrp="1"/>
          </p:cNvSpPr>
          <p:nvPr>
            <p:ph type="chart" sz="quarter" idx="13"/>
          </p:nvPr>
        </p:nvSpPr>
        <p:spPr>
          <a:xfrm>
            <a:off x="685800" y="1130300"/>
            <a:ext cx="7772400" cy="5035550"/>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4661212"/>
            <a:ext cx="9144000" cy="219678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ubtitle 2"/>
          <p:cNvSpPr>
            <a:spLocks noGrp="1"/>
          </p:cNvSpPr>
          <p:nvPr>
            <p:ph type="subTitle" idx="1"/>
          </p:nvPr>
        </p:nvSpPr>
        <p:spPr>
          <a:xfrm>
            <a:off x="1371600" y="215736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2"/>
          <a:stretch>
            <a:fillRect/>
          </a:stretch>
        </p:blipFill>
        <p:spPr>
          <a:xfrm>
            <a:off x="3578810" y="5072195"/>
            <a:ext cx="1986380" cy="1327108"/>
          </a:xfrm>
          <a:prstGeom prst="rect">
            <a:avLst/>
          </a:prstGeom>
        </p:spPr>
      </p:pic>
      <p:sp>
        <p:nvSpPr>
          <p:cNvPr id="11" name="Title 1"/>
          <p:cNvSpPr>
            <a:spLocks noGrp="1"/>
          </p:cNvSpPr>
          <p:nvPr>
            <p:ph type="ctrTitle"/>
          </p:nvPr>
        </p:nvSpPr>
        <p:spPr>
          <a:xfrm>
            <a:off x="685800" y="396710"/>
            <a:ext cx="7772400" cy="1470025"/>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2585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08162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UT_logo_RIGHT_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07955" y="6441967"/>
            <a:ext cx="1410369" cy="314711"/>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4950346"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4950346"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950346" y="274637"/>
            <a:ext cx="4193654" cy="3546463"/>
          </a:xfrm>
        </p:spPr>
        <p:txBody>
          <a:bodyPr>
            <a:normAutofit/>
          </a:bodyPr>
          <a:lstStyle>
            <a:lvl1pPr algn="ctr">
              <a:defRPr sz="4000">
                <a:solidFill>
                  <a:schemeClr val="bg1"/>
                </a:solidFill>
              </a:defRPr>
            </a:lvl1pPr>
          </a:lstStyle>
          <a:p>
            <a:r>
              <a:rPr lang="en-US" dirty="0"/>
              <a:t>Click to edit Master title style</a:t>
            </a:r>
          </a:p>
        </p:txBody>
      </p:sp>
      <p:pic>
        <p:nvPicPr>
          <p:cNvPr id="6" name="Picture 5"/>
          <p:cNvPicPr>
            <a:picLocks noChangeAspect="1"/>
          </p:cNvPicPr>
          <p:nvPr userDrawn="1"/>
        </p:nvPicPr>
        <p:blipFill>
          <a:blip r:embed="rId2"/>
          <a:stretch>
            <a:fillRect/>
          </a:stretch>
        </p:blipFill>
        <p:spPr>
          <a:xfrm>
            <a:off x="5851676" y="4313728"/>
            <a:ext cx="2390995" cy="1589757"/>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18487" y="0"/>
            <a:ext cx="10370676" cy="6868412"/>
          </a:xfrm>
          <a:prstGeom prst="rect">
            <a:avLst/>
          </a:prstGeom>
        </p:spPr>
      </p:pic>
      <p:sp>
        <p:nvSpPr>
          <p:cNvPr id="6" name="Rectangle 5"/>
          <p:cNvSpPr/>
          <p:nvPr userDrawn="1"/>
        </p:nvSpPr>
        <p:spPr>
          <a:xfrm>
            <a:off x="4564442"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64442" y="274637"/>
            <a:ext cx="4193654" cy="3546463"/>
          </a:xfrm>
        </p:spPr>
        <p:txBody>
          <a:bodyPr>
            <a:normAutofit/>
          </a:bodyPr>
          <a:lstStyle>
            <a:lvl1pPr algn="ctr">
              <a:defRPr sz="4000">
                <a:solidFill>
                  <a:schemeClr val="bg1"/>
                </a:solidFill>
              </a:defRPr>
            </a:lvl1pPr>
          </a:lstStyle>
          <a:p>
            <a:r>
              <a:rPr lang="en-US" dirty="0"/>
              <a:t>Click to edit Master title style</a:t>
            </a:r>
          </a:p>
        </p:txBody>
      </p:sp>
      <p:pic>
        <p:nvPicPr>
          <p:cNvPr id="11" name="Picture 10"/>
          <p:cNvPicPr>
            <a:picLocks noChangeAspect="1"/>
          </p:cNvPicPr>
          <p:nvPr userDrawn="1"/>
        </p:nvPicPr>
        <p:blipFill>
          <a:blip r:embed="rId3"/>
          <a:stretch>
            <a:fillRect/>
          </a:stretch>
        </p:blipFill>
        <p:spPr>
          <a:xfrm>
            <a:off x="5527932" y="4313728"/>
            <a:ext cx="2390995" cy="1589757"/>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79375"/>
          </a:xfrm>
          <a:prstGeom prst="rect">
            <a:avLst/>
          </a:prstGeom>
        </p:spPr>
      </p:pic>
      <p:sp>
        <p:nvSpPr>
          <p:cNvPr id="4" name="Rectangle 3"/>
          <p:cNvSpPr/>
          <p:nvPr userDrawn="1"/>
        </p:nvSpPr>
        <p:spPr>
          <a:xfrm>
            <a:off x="4564442" y="0"/>
            <a:ext cx="4193654"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stretch>
            <a:fillRect/>
          </a:stretch>
        </p:blipFill>
        <p:spPr>
          <a:xfrm>
            <a:off x="5527932" y="4313728"/>
            <a:ext cx="2390995" cy="1589757"/>
          </a:xfrm>
          <a:prstGeom prst="rect">
            <a:avLst/>
          </a:prstGeom>
        </p:spPr>
      </p:pic>
      <p:sp>
        <p:nvSpPr>
          <p:cNvPr id="9" name="Text Placeholder 8"/>
          <p:cNvSpPr>
            <a:spLocks noGrp="1"/>
          </p:cNvSpPr>
          <p:nvPr>
            <p:ph type="body" sz="quarter" idx="10"/>
          </p:nvPr>
        </p:nvSpPr>
        <p:spPr>
          <a:xfrm>
            <a:off x="4564442" y="649288"/>
            <a:ext cx="4193654" cy="3160712"/>
          </a:xfrm>
        </p:spPr>
        <p:txBody>
          <a:bodyPr anchor="ctr">
            <a:normAutofit/>
          </a:bodyPr>
          <a:lstStyle>
            <a:lvl1pPr>
              <a:defRPr sz="4000" b="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defRPr>
            </a:lvl1pPr>
            <a:lvl2pPr>
              <a:defRPr>
                <a:solidFill>
                  <a:srgbClr val="3B3C3E"/>
                </a:solidFill>
              </a:defRPr>
            </a:lvl2pPr>
            <a:lvl3pPr>
              <a:defRPr>
                <a:solidFill>
                  <a:srgbClr val="3B3C3E"/>
                </a:solidFill>
              </a:defRPr>
            </a:lvl3pPr>
            <a:lvl4pPr>
              <a:defRPr>
                <a:solidFill>
                  <a:srgbClr val="3B3C3E"/>
                </a:solidFill>
              </a:defRPr>
            </a:lvl4pPr>
            <a:lvl5pPr>
              <a:defRPr>
                <a:solidFill>
                  <a:srgbClr val="3B3C3E"/>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1397863" cy="365125"/>
          </a:xfrm>
        </p:spPr>
        <p:txBody>
          <a:bodyPr/>
          <a:lstStyle>
            <a:lvl1pPr>
              <a:defRPr sz="1000">
                <a:solidFill>
                  <a:schemeClr val="bg1"/>
                </a:solidFill>
                <a:latin typeface="Arial"/>
                <a:cs typeface="Arial"/>
              </a:defRPr>
            </a:lvl1pPr>
          </a:lstStyle>
          <a:p>
            <a:fld id="{F78E79EC-DBDD-D74A-ABC3-72A3DBBC089F}" type="datetime1">
              <a:rPr lang="en-US" smtClean="0"/>
              <a:t>8/9/18</a:t>
            </a:fld>
            <a:endParaRPr lang="en-US" dirty="0"/>
          </a:p>
        </p:txBody>
      </p:sp>
      <p:sp>
        <p:nvSpPr>
          <p:cNvPr id="5" name="Footer Placeholder 4"/>
          <p:cNvSpPr>
            <a:spLocks noGrp="1"/>
          </p:cNvSpPr>
          <p:nvPr>
            <p:ph type="ftr" sz="quarter" idx="11"/>
          </p:nvPr>
        </p:nvSpPr>
        <p:spPr>
          <a:xfrm>
            <a:off x="1855063" y="6356350"/>
            <a:ext cx="28956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4750663" y="6356350"/>
            <a:ext cx="2133600" cy="365125"/>
          </a:xfrm>
        </p:spPr>
        <p:txBody>
          <a:bodyPr/>
          <a:lstStyle>
            <a:lvl1pPr>
              <a:defRPr sz="1000">
                <a:solidFill>
                  <a:schemeClr val="bg1"/>
                </a:solidFill>
                <a:latin typeface="Arial"/>
                <a:cs typeface="Arial"/>
              </a:defRPr>
            </a:lvl1p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6447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29555"/>
            <a:ext cx="8229600" cy="114300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fld id="{981A8A1D-9B0A-7E47-A703-CAB740CD8B42}" type="datetime1">
              <a:rPr lang="en-US" smtClean="0"/>
              <a:t>8/9/18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Lst>
  <p:hf hdr="0" ftr="0" dt="0"/>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F9252A17-3ED6-9044-B579-4DCE411B618E}" type="datetime1">
              <a:rPr lang="en-US" smtClean="0"/>
              <a:t>8/9/18</a:t>
            </a:fld>
            <a:endParaRPr lang="en-US" dirty="0"/>
          </a:p>
        </p:txBody>
      </p:sp>
      <p:sp>
        <p:nvSpPr>
          <p:cNvPr id="5"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0" name="Picture 9" descr="UT_logo_RIGHT_KNOCKOUT.eps"/>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621048" y="6441967"/>
            <a:ext cx="1410369" cy="314711"/>
          </a:xfrm>
          <a:prstGeom prst="rect">
            <a:avLst/>
          </a:prstGeom>
        </p:spPr>
      </p:pic>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Lst>
  <p:hf hdr="0" ftr="0" dt="0"/>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84E51AB5-B162-F042-BF52-1262979A3152}" type="datetime1">
              <a:rPr lang="en-US" smtClean="0"/>
              <a:t>8/9/18</a:t>
            </a:fld>
            <a:endParaRPr lang="en-US" dirty="0"/>
          </a:p>
        </p:txBody>
      </p:sp>
      <p:sp>
        <p:nvSpPr>
          <p:cNvPr id="11"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3" name="Picture 12" descr="UT_logo_RIGHT_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hf hdr="0" ftr="0" dt="0"/>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0206"/>
            <a:ext cx="9144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p:cNvSpPr>
            <a:spLocks noGrp="1"/>
          </p:cNvSpPr>
          <p:nvPr>
            <p:ph type="dt" sz="half" idx="2"/>
          </p:nvPr>
        </p:nvSpPr>
        <p:spPr>
          <a:xfrm>
            <a:off x="457200" y="6356350"/>
            <a:ext cx="131060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fld id="{D14CB4B5-9FE9-C748-AF07-D932A5F23DF2}" type="datetime1">
              <a:rPr lang="en-US" smtClean="0"/>
              <a:t>8/9/18</a:t>
            </a:fld>
            <a:endParaRPr lang="en-US" dirty="0"/>
          </a:p>
        </p:txBody>
      </p:sp>
      <p:sp>
        <p:nvSpPr>
          <p:cNvPr id="9" name="Footer Placeholder 4"/>
          <p:cNvSpPr>
            <a:spLocks noGrp="1"/>
          </p:cNvSpPr>
          <p:nvPr>
            <p:ph type="ftr" sz="quarter" idx="3"/>
          </p:nvPr>
        </p:nvSpPr>
        <p:spPr>
          <a:xfrm>
            <a:off x="1767809" y="6356350"/>
            <a:ext cx="28956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4667371" y="6356350"/>
            <a:ext cx="21336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1" name="Picture 10" descr="UT_logo_RIGHT_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624" y="6441967"/>
            <a:ext cx="1410369" cy="314711"/>
          </a:xfrm>
          <a:prstGeom prst="rect">
            <a:avLst/>
          </a:prstGeom>
        </p:spPr>
      </p:pic>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hf hdr="0" ftr="0" dt="0"/>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Real Time Fusion of Radioisotope Direction Estimation and Visual Object Tracking</a:t>
            </a:r>
          </a:p>
        </p:txBody>
      </p:sp>
      <p:sp>
        <p:nvSpPr>
          <p:cNvPr id="5" name="Subtitle 4"/>
          <p:cNvSpPr>
            <a:spLocks noGrp="1"/>
          </p:cNvSpPr>
          <p:nvPr>
            <p:ph type="subTitle" idx="1"/>
          </p:nvPr>
        </p:nvSpPr>
        <p:spPr/>
        <p:txBody>
          <a:bodyPr>
            <a:normAutofit fontScale="92500" lnSpcReduction="10000"/>
          </a:bodyPr>
          <a:lstStyle/>
          <a:p>
            <a:r>
              <a:rPr lang="en-US" sz="2400" dirty="0"/>
              <a:t>Elliot Greenlee</a:t>
            </a:r>
          </a:p>
          <a:p>
            <a:r>
              <a:rPr lang="en-US" sz="2400" dirty="0"/>
              <a:t>08/09/18</a:t>
            </a:r>
          </a:p>
          <a:p>
            <a:r>
              <a:rPr lang="en-US" sz="2400" dirty="0"/>
              <a:t>Major Professor: Dr. Hairong Qi</a:t>
            </a:r>
          </a:p>
        </p:txBody>
      </p:sp>
    </p:spTree>
    <p:extLst>
      <p:ext uri="{BB962C8B-B14F-4D97-AF65-F5344CB8AC3E}">
        <p14:creationId xmlns:p14="http://schemas.microsoft.com/office/powerpoint/2010/main" val="18295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 Estimation</a:t>
            </a:r>
          </a:p>
        </p:txBody>
      </p:sp>
      <p:pic>
        <p:nvPicPr>
          <p:cNvPr id="5" name="Content Placeholder 4">
            <a:extLst>
              <a:ext uri="{FF2B5EF4-FFF2-40B4-BE49-F238E27FC236}">
                <a16:creationId xmlns:a16="http://schemas.microsoft.com/office/drawing/2014/main" id="{B7661FEB-265D-5C4B-B2E1-8E475D25B41F}"/>
              </a:ext>
            </a:extLst>
          </p:cNvPr>
          <p:cNvPicPr>
            <a:picLocks noGrp="1" noChangeAspect="1"/>
          </p:cNvPicPr>
          <p:nvPr>
            <p:ph idx="1"/>
          </p:nvPr>
        </p:nvPicPr>
        <p:blipFill>
          <a:blip r:embed="rId3"/>
          <a:stretch>
            <a:fillRect/>
          </a:stretch>
        </p:blipFill>
        <p:spPr>
          <a:xfrm>
            <a:off x="1651000" y="1672431"/>
            <a:ext cx="5842000" cy="4381500"/>
          </a:xfrm>
        </p:spPr>
      </p:pic>
      <p:sp>
        <p:nvSpPr>
          <p:cNvPr id="3" name="Slide Number Placeholder 2">
            <a:extLst>
              <a:ext uri="{FF2B5EF4-FFF2-40B4-BE49-F238E27FC236}">
                <a16:creationId xmlns:a16="http://schemas.microsoft.com/office/drawing/2014/main" id="{DF92396B-55D6-1C4B-B33C-41F8627B9FCB}"/>
              </a:ext>
            </a:extLst>
          </p:cNvPr>
          <p:cNvSpPr>
            <a:spLocks noGrp="1"/>
          </p:cNvSpPr>
          <p:nvPr>
            <p:ph type="sldNum" sz="quarter" idx="12"/>
          </p:nvPr>
        </p:nvSpPr>
        <p:spPr/>
        <p:txBody>
          <a:bodyPr/>
          <a:lstStyle/>
          <a:p>
            <a:fld id="{051C7006-7120-F341-A188-F97DDD913081}" type="slidenum">
              <a:rPr lang="en-US" smtClean="0"/>
              <a:pPr/>
              <a:t>10</a:t>
            </a:fld>
            <a:endParaRPr lang="en-US" dirty="0"/>
          </a:p>
        </p:txBody>
      </p:sp>
    </p:spTree>
    <p:extLst>
      <p:ext uri="{BB962C8B-B14F-4D97-AF65-F5344CB8AC3E}">
        <p14:creationId xmlns:p14="http://schemas.microsoft.com/office/powerpoint/2010/main" val="333593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Scintillation</a:t>
            </a:r>
          </a:p>
        </p:txBody>
      </p:sp>
      <p:sp>
        <p:nvSpPr>
          <p:cNvPr id="9" name="Content Placeholder 8">
            <a:extLst>
              <a:ext uri="{FF2B5EF4-FFF2-40B4-BE49-F238E27FC236}">
                <a16:creationId xmlns:a16="http://schemas.microsoft.com/office/drawing/2014/main" id="{939822C4-B344-E64A-AE45-D85EF3DB46ED}"/>
              </a:ext>
            </a:extLst>
          </p:cNvPr>
          <p:cNvSpPr>
            <a:spLocks noGrp="1"/>
          </p:cNvSpPr>
          <p:nvPr>
            <p:ph idx="1"/>
          </p:nvPr>
        </p:nvSpPr>
        <p:spPr/>
        <p:txBody>
          <a:bodyPr/>
          <a:lstStyle/>
          <a:p>
            <a:r>
              <a:rPr lang="en-US" dirty="0"/>
              <a:t>Gamma response</a:t>
            </a:r>
          </a:p>
          <a:p>
            <a:r>
              <a:rPr lang="en-US" dirty="0"/>
              <a:t>Scintillator fluorescence</a:t>
            </a:r>
          </a:p>
          <a:p>
            <a:r>
              <a:rPr lang="en-US" dirty="0"/>
              <a:t>Photomultiplication</a:t>
            </a:r>
          </a:p>
          <a:p>
            <a:endParaRPr lang="en-US" dirty="0"/>
          </a:p>
        </p:txBody>
      </p:sp>
      <p:pic>
        <p:nvPicPr>
          <p:cNvPr id="10" name="Content Placeholder 4">
            <a:extLst>
              <a:ext uri="{FF2B5EF4-FFF2-40B4-BE49-F238E27FC236}">
                <a16:creationId xmlns:a16="http://schemas.microsoft.com/office/drawing/2014/main" id="{B57283BE-F6E2-9B4D-8FA8-6F113DC16D30}"/>
              </a:ext>
            </a:extLst>
          </p:cNvPr>
          <p:cNvPicPr>
            <a:picLocks noChangeAspect="1"/>
          </p:cNvPicPr>
          <p:nvPr/>
        </p:nvPicPr>
        <p:blipFill>
          <a:blip r:embed="rId3"/>
          <a:stretch>
            <a:fillRect/>
          </a:stretch>
        </p:blipFill>
        <p:spPr>
          <a:xfrm>
            <a:off x="1188720" y="4171825"/>
            <a:ext cx="3500120" cy="1851626"/>
          </a:xfrm>
          <a:prstGeom prst="rect">
            <a:avLst/>
          </a:prstGeom>
        </p:spPr>
      </p:pic>
      <p:pic>
        <p:nvPicPr>
          <p:cNvPr id="11" name="Picture 10">
            <a:extLst>
              <a:ext uri="{FF2B5EF4-FFF2-40B4-BE49-F238E27FC236}">
                <a16:creationId xmlns:a16="http://schemas.microsoft.com/office/drawing/2014/main" id="{F71DF8DB-369D-0D4E-A883-6D23BF84F223}"/>
              </a:ext>
            </a:extLst>
          </p:cNvPr>
          <p:cNvPicPr>
            <a:picLocks noChangeAspect="1"/>
          </p:cNvPicPr>
          <p:nvPr/>
        </p:nvPicPr>
        <p:blipFill>
          <a:blip r:embed="rId4"/>
          <a:stretch>
            <a:fillRect/>
          </a:stretch>
        </p:blipFill>
        <p:spPr>
          <a:xfrm>
            <a:off x="5303012" y="1211898"/>
            <a:ext cx="3226023" cy="4663440"/>
          </a:xfrm>
          <a:prstGeom prst="rect">
            <a:avLst/>
          </a:prstGeom>
        </p:spPr>
      </p:pic>
      <p:sp>
        <p:nvSpPr>
          <p:cNvPr id="3" name="Slide Number Placeholder 2">
            <a:extLst>
              <a:ext uri="{FF2B5EF4-FFF2-40B4-BE49-F238E27FC236}">
                <a16:creationId xmlns:a16="http://schemas.microsoft.com/office/drawing/2014/main" id="{82D15DE1-2FD4-3442-B9DE-3D5786F57B52}"/>
              </a:ext>
            </a:extLst>
          </p:cNvPr>
          <p:cNvSpPr>
            <a:spLocks noGrp="1"/>
          </p:cNvSpPr>
          <p:nvPr>
            <p:ph type="sldNum" sz="quarter" idx="12"/>
          </p:nvPr>
        </p:nvSpPr>
        <p:spPr/>
        <p:txBody>
          <a:bodyPr/>
          <a:lstStyle/>
          <a:p>
            <a:fld id="{051C7006-7120-F341-A188-F97DDD913081}" type="slidenum">
              <a:rPr lang="en-US" smtClean="0"/>
              <a:pPr/>
              <a:t>11</a:t>
            </a:fld>
            <a:endParaRPr lang="en-US" dirty="0"/>
          </a:p>
        </p:txBody>
      </p:sp>
      <p:sp>
        <p:nvSpPr>
          <p:cNvPr id="7" name="TextBox 6">
            <a:extLst>
              <a:ext uri="{FF2B5EF4-FFF2-40B4-BE49-F238E27FC236}">
                <a16:creationId xmlns:a16="http://schemas.microsoft.com/office/drawing/2014/main" id="{AD15F348-905F-5B4A-A753-E66257283129}"/>
              </a:ext>
            </a:extLst>
          </p:cNvPr>
          <p:cNvSpPr txBox="1"/>
          <p:nvPr/>
        </p:nvSpPr>
        <p:spPr>
          <a:xfrm>
            <a:off x="8347804" y="5885478"/>
            <a:ext cx="670376" cy="369332"/>
          </a:xfrm>
          <a:prstGeom prst="rect">
            <a:avLst/>
          </a:prstGeom>
          <a:noFill/>
        </p:spPr>
        <p:txBody>
          <a:bodyPr wrap="none" rtlCol="0">
            <a:spAutoFit/>
          </a:bodyPr>
          <a:lstStyle/>
          <a:p>
            <a:pPr algn="r"/>
            <a:r>
              <a:rPr lang="en-US" dirty="0"/>
              <a:t>[1, 2]</a:t>
            </a:r>
          </a:p>
        </p:txBody>
      </p:sp>
    </p:spTree>
    <p:extLst>
      <p:ext uri="{BB962C8B-B14F-4D97-AF65-F5344CB8AC3E}">
        <p14:creationId xmlns:p14="http://schemas.microsoft.com/office/powerpoint/2010/main" val="2510604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Methods</a:t>
            </a:r>
          </a:p>
        </p:txBody>
      </p:sp>
      <p:sp>
        <p:nvSpPr>
          <p:cNvPr id="3" name="Content Placeholder 2"/>
          <p:cNvSpPr>
            <a:spLocks noGrp="1"/>
          </p:cNvSpPr>
          <p:nvPr>
            <p:ph idx="1"/>
          </p:nvPr>
        </p:nvSpPr>
        <p:spPr/>
        <p:txBody>
          <a:bodyPr>
            <a:normAutofit/>
          </a:bodyPr>
          <a:lstStyle/>
          <a:p>
            <a:r>
              <a:rPr lang="en-US" dirty="0"/>
              <a:t>Applications</a:t>
            </a:r>
          </a:p>
          <a:p>
            <a:pPr lvl="1"/>
            <a:r>
              <a:rPr lang="en-US" dirty="0"/>
              <a:t>Direction estimation</a:t>
            </a:r>
          </a:p>
          <a:p>
            <a:pPr lvl="1"/>
            <a:r>
              <a:rPr lang="en-US" dirty="0"/>
              <a:t>Error distribution</a:t>
            </a:r>
          </a:p>
          <a:p>
            <a:endParaRPr lang="en-US" dirty="0"/>
          </a:p>
          <a:p>
            <a:r>
              <a:rPr lang="en-US" dirty="0"/>
              <a:t>Categorization</a:t>
            </a:r>
          </a:p>
          <a:p>
            <a:pPr lvl="1"/>
            <a:r>
              <a:rPr lang="en-US" dirty="0"/>
              <a:t>Classification/Regression</a:t>
            </a:r>
          </a:p>
          <a:p>
            <a:pPr lvl="1"/>
            <a:r>
              <a:rPr lang="en-US" dirty="0"/>
              <a:t>Supervised/Unsupervised</a:t>
            </a:r>
          </a:p>
          <a:p>
            <a:pPr lvl="1"/>
            <a:r>
              <a:rPr lang="en-US" dirty="0"/>
              <a:t>Parametric/Nonparametric</a:t>
            </a:r>
          </a:p>
          <a:p>
            <a:pPr lvl="1"/>
            <a:endParaRPr lang="en-US" sz="1200" dirty="0"/>
          </a:p>
        </p:txBody>
      </p:sp>
      <p:sp>
        <p:nvSpPr>
          <p:cNvPr id="4" name="Slide Number Placeholder 3">
            <a:extLst>
              <a:ext uri="{FF2B5EF4-FFF2-40B4-BE49-F238E27FC236}">
                <a16:creationId xmlns:a16="http://schemas.microsoft.com/office/drawing/2014/main" id="{2E1A1769-DF2F-D442-BA1A-8A57168D796B}"/>
              </a:ext>
            </a:extLst>
          </p:cNvPr>
          <p:cNvSpPr>
            <a:spLocks noGrp="1"/>
          </p:cNvSpPr>
          <p:nvPr>
            <p:ph type="sldNum" sz="quarter" idx="12"/>
          </p:nvPr>
        </p:nvSpPr>
        <p:spPr/>
        <p:txBody>
          <a:bodyPr/>
          <a:lstStyle/>
          <a:p>
            <a:fld id="{051C7006-7120-F341-A188-F97DDD913081}" type="slidenum">
              <a:rPr lang="en-US" smtClean="0"/>
              <a:pPr/>
              <a:t>12</a:t>
            </a:fld>
            <a:endParaRPr lang="en-US" dirty="0"/>
          </a:p>
        </p:txBody>
      </p:sp>
    </p:spTree>
    <p:extLst>
      <p:ext uri="{BB962C8B-B14F-4D97-AF65-F5344CB8AC3E}">
        <p14:creationId xmlns:p14="http://schemas.microsoft.com/office/powerpoint/2010/main" val="429393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Methods</a:t>
            </a:r>
          </a:p>
        </p:txBody>
      </p:sp>
      <p:sp>
        <p:nvSpPr>
          <p:cNvPr id="3" name="Content Placeholder 2"/>
          <p:cNvSpPr>
            <a:spLocks noGrp="1"/>
          </p:cNvSpPr>
          <p:nvPr>
            <p:ph idx="1"/>
          </p:nvPr>
        </p:nvSpPr>
        <p:spPr/>
        <p:txBody>
          <a:bodyPr>
            <a:normAutofit/>
          </a:bodyPr>
          <a:lstStyle/>
          <a:p>
            <a:r>
              <a:rPr lang="en-US" dirty="0"/>
              <a:t>Detection, identification, localization</a:t>
            </a:r>
          </a:p>
          <a:p>
            <a:r>
              <a:rPr lang="en-US" dirty="0"/>
              <a:t>Input reconstruction challenge</a:t>
            </a:r>
          </a:p>
          <a:p>
            <a:pPr lvl="1"/>
            <a:r>
              <a:rPr lang="en-US" dirty="0"/>
              <a:t>Radiation contexts</a:t>
            </a:r>
          </a:p>
          <a:p>
            <a:pPr lvl="1"/>
            <a:r>
              <a:rPr lang="en-US" dirty="0"/>
              <a:t>Poisson statistics</a:t>
            </a:r>
          </a:p>
          <a:p>
            <a:r>
              <a:rPr lang="en-US" dirty="0"/>
              <a:t>Stationary detector</a:t>
            </a:r>
          </a:p>
          <a:p>
            <a:r>
              <a:rPr lang="en-US" dirty="0"/>
              <a:t>Moving detector</a:t>
            </a:r>
          </a:p>
          <a:p>
            <a:r>
              <a:rPr lang="en-US" dirty="0"/>
              <a:t>Moving source</a:t>
            </a:r>
          </a:p>
        </p:txBody>
      </p:sp>
      <p:pic>
        <p:nvPicPr>
          <p:cNvPr id="4" name="Content Placeholder 9">
            <a:extLst>
              <a:ext uri="{FF2B5EF4-FFF2-40B4-BE49-F238E27FC236}">
                <a16:creationId xmlns:a16="http://schemas.microsoft.com/office/drawing/2014/main" id="{24DA8990-A266-DC4B-894A-A9D03A97BDBE}"/>
              </a:ext>
            </a:extLst>
          </p:cNvPr>
          <p:cNvPicPr>
            <a:picLocks noChangeAspect="1"/>
          </p:cNvPicPr>
          <p:nvPr/>
        </p:nvPicPr>
        <p:blipFill>
          <a:blip r:embed="rId3"/>
          <a:stretch>
            <a:fillRect/>
          </a:stretch>
        </p:blipFill>
        <p:spPr>
          <a:xfrm>
            <a:off x="4441963" y="3225616"/>
            <a:ext cx="4513025" cy="2458904"/>
          </a:xfrm>
          <a:prstGeom prst="rect">
            <a:avLst/>
          </a:prstGeom>
        </p:spPr>
      </p:pic>
      <p:sp>
        <p:nvSpPr>
          <p:cNvPr id="5" name="Rectangle 4">
            <a:extLst>
              <a:ext uri="{FF2B5EF4-FFF2-40B4-BE49-F238E27FC236}">
                <a16:creationId xmlns:a16="http://schemas.microsoft.com/office/drawing/2014/main" id="{60EF2232-DA9E-3A46-B01E-7015BD483E84}"/>
              </a:ext>
            </a:extLst>
          </p:cNvPr>
          <p:cNvSpPr/>
          <p:nvPr/>
        </p:nvSpPr>
        <p:spPr>
          <a:xfrm>
            <a:off x="5958840" y="3225616"/>
            <a:ext cx="1478280" cy="5539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57ADE73-0994-BF4C-AF32-9141A8793A06}"/>
              </a:ext>
            </a:extLst>
          </p:cNvPr>
          <p:cNvSpPr>
            <a:spLocks noGrp="1"/>
          </p:cNvSpPr>
          <p:nvPr>
            <p:ph type="sldNum" sz="quarter" idx="12"/>
          </p:nvPr>
        </p:nvSpPr>
        <p:spPr/>
        <p:txBody>
          <a:bodyPr/>
          <a:lstStyle/>
          <a:p>
            <a:fld id="{051C7006-7120-F341-A188-F97DDD913081}" type="slidenum">
              <a:rPr lang="en-US" smtClean="0"/>
              <a:pPr/>
              <a:t>13</a:t>
            </a:fld>
            <a:endParaRPr lang="en-US" dirty="0"/>
          </a:p>
        </p:txBody>
      </p:sp>
    </p:spTree>
    <p:extLst>
      <p:ext uri="{BB962C8B-B14F-4D97-AF65-F5344CB8AC3E}">
        <p14:creationId xmlns:p14="http://schemas.microsoft.com/office/powerpoint/2010/main" val="356906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Posing Direction Estimation</a:t>
            </a:r>
          </a:p>
        </p:txBody>
      </p:sp>
      <p:grpSp>
        <p:nvGrpSpPr>
          <p:cNvPr id="12" name="Group 11">
            <a:extLst>
              <a:ext uri="{FF2B5EF4-FFF2-40B4-BE49-F238E27FC236}">
                <a16:creationId xmlns:a16="http://schemas.microsoft.com/office/drawing/2014/main" id="{D592A413-5489-2345-A506-E199D7668AF7}"/>
              </a:ext>
            </a:extLst>
          </p:cNvPr>
          <p:cNvGrpSpPr/>
          <p:nvPr/>
        </p:nvGrpSpPr>
        <p:grpSpPr>
          <a:xfrm>
            <a:off x="1143000" y="1798319"/>
            <a:ext cx="6888480" cy="3413443"/>
            <a:chOff x="1143000" y="2270759"/>
            <a:chExt cx="6888480" cy="3413443"/>
          </a:xfrm>
        </p:grpSpPr>
        <p:grpSp>
          <p:nvGrpSpPr>
            <p:cNvPr id="7" name="Group 6">
              <a:extLst>
                <a:ext uri="{FF2B5EF4-FFF2-40B4-BE49-F238E27FC236}">
                  <a16:creationId xmlns:a16="http://schemas.microsoft.com/office/drawing/2014/main" id="{A723489C-95DA-0845-A255-D58413FD01E6}"/>
                </a:ext>
              </a:extLst>
            </p:cNvPr>
            <p:cNvGrpSpPr/>
            <p:nvPr/>
          </p:nvGrpSpPr>
          <p:grpSpPr>
            <a:xfrm>
              <a:off x="1143000" y="2270759"/>
              <a:ext cx="6888480" cy="3413443"/>
              <a:chOff x="1143000" y="2303579"/>
              <a:chExt cx="6858000" cy="3502544"/>
            </a:xfrm>
          </p:grpSpPr>
          <p:pic>
            <p:nvPicPr>
              <p:cNvPr id="5" name="Picture 4">
                <a:extLst>
                  <a:ext uri="{FF2B5EF4-FFF2-40B4-BE49-F238E27FC236}">
                    <a16:creationId xmlns:a16="http://schemas.microsoft.com/office/drawing/2014/main" id="{FF6D065A-01FD-3B4A-AD5A-32B33613149E}"/>
                  </a:ext>
                </a:extLst>
              </p:cNvPr>
              <p:cNvPicPr>
                <a:picLocks noChangeAspect="1"/>
              </p:cNvPicPr>
              <p:nvPr/>
            </p:nvPicPr>
            <p:blipFill>
              <a:blip r:embed="rId3"/>
              <a:stretch>
                <a:fillRect/>
              </a:stretch>
            </p:blipFill>
            <p:spPr>
              <a:xfrm>
                <a:off x="1143000" y="2303579"/>
                <a:ext cx="6858000" cy="3502544"/>
              </a:xfrm>
              <a:prstGeom prst="rect">
                <a:avLst/>
              </a:prstGeom>
            </p:spPr>
          </p:pic>
          <p:sp>
            <p:nvSpPr>
              <p:cNvPr id="6" name="Rectangle 5">
                <a:extLst>
                  <a:ext uri="{FF2B5EF4-FFF2-40B4-BE49-F238E27FC236}">
                    <a16:creationId xmlns:a16="http://schemas.microsoft.com/office/drawing/2014/main" id="{CF12A490-E689-2841-838F-5232383B2A06}"/>
                  </a:ext>
                </a:extLst>
              </p:cNvPr>
              <p:cNvSpPr/>
              <p:nvPr/>
            </p:nvSpPr>
            <p:spPr>
              <a:xfrm>
                <a:off x="5090160" y="3916680"/>
                <a:ext cx="289560" cy="3352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2A1A6D27-BBB8-A341-9D8B-9020BB9D90B5}"/>
                </a:ext>
              </a:extLst>
            </p:cNvPr>
            <p:cNvSpPr/>
            <p:nvPr/>
          </p:nvSpPr>
          <p:spPr>
            <a:xfrm>
              <a:off x="3429000" y="2392680"/>
              <a:ext cx="2225040" cy="5029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977D4EEC-2AC0-C24A-BF81-FCBDEEC5F059}"/>
              </a:ext>
            </a:extLst>
          </p:cNvPr>
          <p:cNvSpPr>
            <a:spLocks noGrp="1"/>
          </p:cNvSpPr>
          <p:nvPr>
            <p:ph type="sldNum" sz="quarter" idx="12"/>
          </p:nvPr>
        </p:nvSpPr>
        <p:spPr/>
        <p:txBody>
          <a:bodyPr/>
          <a:lstStyle/>
          <a:p>
            <a:fld id="{051C7006-7120-F341-A188-F97DDD913081}" type="slidenum">
              <a:rPr lang="en-US" smtClean="0"/>
              <a:pPr/>
              <a:t>14</a:t>
            </a:fld>
            <a:endParaRPr lang="en-US" dirty="0"/>
          </a:p>
        </p:txBody>
      </p:sp>
    </p:spTree>
    <p:extLst>
      <p:ext uri="{BB962C8B-B14F-4D97-AF65-F5344CB8AC3E}">
        <p14:creationId xmlns:p14="http://schemas.microsoft.com/office/powerpoint/2010/main" val="2657001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98F4C65-4F86-0C41-ADB4-A7DE9338204F}"/>
              </a:ext>
            </a:extLst>
          </p:cNvPr>
          <p:cNvGrpSpPr/>
          <p:nvPr/>
        </p:nvGrpSpPr>
        <p:grpSpPr>
          <a:xfrm>
            <a:off x="1236436" y="1215105"/>
            <a:ext cx="4843951" cy="3746817"/>
            <a:chOff x="1156598" y="2301610"/>
            <a:chExt cx="4843951" cy="3746817"/>
          </a:xfrm>
        </p:grpSpPr>
        <p:pic>
          <p:nvPicPr>
            <p:cNvPr id="7" name="Picture 6">
              <a:extLst>
                <a:ext uri="{FF2B5EF4-FFF2-40B4-BE49-F238E27FC236}">
                  <a16:creationId xmlns:a16="http://schemas.microsoft.com/office/drawing/2014/main" id="{17C86EFD-2767-C54F-9E15-01CC1D95BD84}"/>
                </a:ext>
              </a:extLst>
            </p:cNvPr>
            <p:cNvPicPr>
              <a:picLocks noChangeAspect="1"/>
            </p:cNvPicPr>
            <p:nvPr/>
          </p:nvPicPr>
          <p:blipFill>
            <a:blip r:embed="rId3"/>
            <a:stretch>
              <a:fillRect/>
            </a:stretch>
          </p:blipFill>
          <p:spPr>
            <a:xfrm>
              <a:off x="1156598" y="2301610"/>
              <a:ext cx="4843951" cy="3746817"/>
            </a:xfrm>
            <a:prstGeom prst="rect">
              <a:avLst/>
            </a:prstGeom>
          </p:spPr>
        </p:pic>
        <p:sp>
          <p:nvSpPr>
            <p:cNvPr id="10" name="Rectangle 9">
              <a:extLst>
                <a:ext uri="{FF2B5EF4-FFF2-40B4-BE49-F238E27FC236}">
                  <a16:creationId xmlns:a16="http://schemas.microsoft.com/office/drawing/2014/main" id="{95418927-E213-8040-82B6-7E5008D5754E}"/>
                </a:ext>
              </a:extLst>
            </p:cNvPr>
            <p:cNvSpPr/>
            <p:nvPr/>
          </p:nvSpPr>
          <p:spPr>
            <a:xfrm>
              <a:off x="4670825" y="4975917"/>
              <a:ext cx="1109273" cy="74950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Datasets</a:t>
            </a:r>
          </a:p>
        </p:txBody>
      </p:sp>
      <p:pic>
        <p:nvPicPr>
          <p:cNvPr id="5" name="Content Placeholder 4">
            <a:extLst>
              <a:ext uri="{FF2B5EF4-FFF2-40B4-BE49-F238E27FC236}">
                <a16:creationId xmlns:a16="http://schemas.microsoft.com/office/drawing/2014/main" id="{E44AF343-5AB2-9141-9250-71EF508E6D19}"/>
              </a:ext>
            </a:extLst>
          </p:cNvPr>
          <p:cNvPicPr>
            <a:picLocks noGrp="1" noChangeAspect="1"/>
          </p:cNvPicPr>
          <p:nvPr>
            <p:ph idx="1"/>
          </p:nvPr>
        </p:nvPicPr>
        <p:blipFill>
          <a:blip r:embed="rId4"/>
          <a:stretch>
            <a:fillRect/>
          </a:stretch>
        </p:blipFill>
        <p:spPr>
          <a:xfrm>
            <a:off x="5800844" y="530701"/>
            <a:ext cx="2276356" cy="3035142"/>
          </a:xfrm>
        </p:spPr>
      </p:pic>
      <p:pic>
        <p:nvPicPr>
          <p:cNvPr id="9" name="Picture 8">
            <a:extLst>
              <a:ext uri="{FF2B5EF4-FFF2-40B4-BE49-F238E27FC236}">
                <a16:creationId xmlns:a16="http://schemas.microsoft.com/office/drawing/2014/main" id="{B0E0FFB1-687C-5642-A34E-435326CE476E}"/>
              </a:ext>
            </a:extLst>
          </p:cNvPr>
          <p:cNvPicPr>
            <a:picLocks noChangeAspect="1"/>
          </p:cNvPicPr>
          <p:nvPr/>
        </p:nvPicPr>
        <p:blipFill>
          <a:blip r:embed="rId5"/>
          <a:stretch>
            <a:fillRect/>
          </a:stretch>
        </p:blipFill>
        <p:spPr>
          <a:xfrm>
            <a:off x="5800844" y="3715226"/>
            <a:ext cx="2606040" cy="2436081"/>
          </a:xfrm>
          <a:prstGeom prst="rect">
            <a:avLst/>
          </a:prstGeom>
        </p:spPr>
      </p:pic>
      <p:sp>
        <p:nvSpPr>
          <p:cNvPr id="3" name="Slide Number Placeholder 2">
            <a:extLst>
              <a:ext uri="{FF2B5EF4-FFF2-40B4-BE49-F238E27FC236}">
                <a16:creationId xmlns:a16="http://schemas.microsoft.com/office/drawing/2014/main" id="{2AE8C373-D731-2540-B373-E9B403AFC3DA}"/>
              </a:ext>
            </a:extLst>
          </p:cNvPr>
          <p:cNvSpPr>
            <a:spLocks noGrp="1"/>
          </p:cNvSpPr>
          <p:nvPr>
            <p:ph type="sldNum" sz="quarter" idx="12"/>
          </p:nvPr>
        </p:nvSpPr>
        <p:spPr/>
        <p:txBody>
          <a:bodyPr/>
          <a:lstStyle/>
          <a:p>
            <a:fld id="{051C7006-7120-F341-A188-F97DDD913081}" type="slidenum">
              <a:rPr lang="en-US" smtClean="0"/>
              <a:pPr/>
              <a:t>15</a:t>
            </a:fld>
            <a:endParaRPr lang="en-US" dirty="0"/>
          </a:p>
        </p:txBody>
      </p:sp>
      <p:sp>
        <p:nvSpPr>
          <p:cNvPr id="12" name="TextBox 11">
            <a:extLst>
              <a:ext uri="{FF2B5EF4-FFF2-40B4-BE49-F238E27FC236}">
                <a16:creationId xmlns:a16="http://schemas.microsoft.com/office/drawing/2014/main" id="{8EC7D314-9C0E-4E47-96C2-7342F3BB9B72}"/>
              </a:ext>
            </a:extLst>
          </p:cNvPr>
          <p:cNvSpPr txBox="1"/>
          <p:nvPr/>
        </p:nvSpPr>
        <p:spPr>
          <a:xfrm>
            <a:off x="7863760" y="5885478"/>
            <a:ext cx="1154420" cy="369332"/>
          </a:xfrm>
          <a:prstGeom prst="rect">
            <a:avLst/>
          </a:prstGeom>
          <a:noFill/>
        </p:spPr>
        <p:txBody>
          <a:bodyPr wrap="none" rtlCol="0">
            <a:spAutoFit/>
          </a:bodyPr>
          <a:lstStyle/>
          <a:p>
            <a:pPr algn="r"/>
            <a:r>
              <a:rPr lang="en-US" dirty="0"/>
              <a:t>[Carl Britt]</a:t>
            </a:r>
          </a:p>
        </p:txBody>
      </p:sp>
      <p:sp>
        <p:nvSpPr>
          <p:cNvPr id="6" name="Rectangle 5">
            <a:extLst>
              <a:ext uri="{FF2B5EF4-FFF2-40B4-BE49-F238E27FC236}">
                <a16:creationId xmlns:a16="http://schemas.microsoft.com/office/drawing/2014/main" id="{75485765-232B-1547-8BA1-A2EE3F15234E}"/>
              </a:ext>
            </a:extLst>
          </p:cNvPr>
          <p:cNvSpPr/>
          <p:nvPr/>
        </p:nvSpPr>
        <p:spPr>
          <a:xfrm>
            <a:off x="215161" y="5229726"/>
            <a:ext cx="1394469" cy="655752"/>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Total Counts</a:t>
            </a:r>
          </a:p>
        </p:txBody>
      </p:sp>
      <p:sp>
        <p:nvSpPr>
          <p:cNvPr id="13" name="Rectangle 12">
            <a:extLst>
              <a:ext uri="{FF2B5EF4-FFF2-40B4-BE49-F238E27FC236}">
                <a16:creationId xmlns:a16="http://schemas.microsoft.com/office/drawing/2014/main" id="{B17FB738-FA66-CC46-AABF-E97645068573}"/>
              </a:ext>
            </a:extLst>
          </p:cNvPr>
          <p:cNvSpPr/>
          <p:nvPr/>
        </p:nvSpPr>
        <p:spPr>
          <a:xfrm>
            <a:off x="1939901" y="5229726"/>
            <a:ext cx="1732645" cy="655752"/>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Interval Counts</a:t>
            </a:r>
          </a:p>
        </p:txBody>
      </p:sp>
      <p:sp>
        <p:nvSpPr>
          <p:cNvPr id="14" name="Rectangle 13">
            <a:extLst>
              <a:ext uri="{FF2B5EF4-FFF2-40B4-BE49-F238E27FC236}">
                <a16:creationId xmlns:a16="http://schemas.microsoft.com/office/drawing/2014/main" id="{2BCB961C-D4BB-A24E-9790-C968C6BED8DB}"/>
              </a:ext>
            </a:extLst>
          </p:cNvPr>
          <p:cNvSpPr/>
          <p:nvPr/>
        </p:nvSpPr>
        <p:spPr>
          <a:xfrm>
            <a:off x="4002817" y="5229726"/>
            <a:ext cx="1186731" cy="655752"/>
          </a:xfrm>
          <a:prstGeom prst="rec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Ratios</a:t>
            </a:r>
          </a:p>
        </p:txBody>
      </p:sp>
      <p:cxnSp>
        <p:nvCxnSpPr>
          <p:cNvPr id="15" name="Straight Arrow Connector 14">
            <a:extLst>
              <a:ext uri="{FF2B5EF4-FFF2-40B4-BE49-F238E27FC236}">
                <a16:creationId xmlns:a16="http://schemas.microsoft.com/office/drawing/2014/main" id="{7E3320DC-0480-904E-B7A0-B8DE5CEF251A}"/>
              </a:ext>
            </a:extLst>
          </p:cNvPr>
          <p:cNvCxnSpPr>
            <a:stCxn id="6" idx="3"/>
            <a:endCxn id="13" idx="1"/>
          </p:cNvCxnSpPr>
          <p:nvPr/>
        </p:nvCxnSpPr>
        <p:spPr>
          <a:xfrm>
            <a:off x="1609630" y="5557602"/>
            <a:ext cx="33027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BB06696-D1D7-8C4C-A834-BE65C5A75BD5}"/>
              </a:ext>
            </a:extLst>
          </p:cNvPr>
          <p:cNvCxnSpPr>
            <a:cxnSpLocks/>
            <a:stCxn id="13" idx="3"/>
            <a:endCxn id="14" idx="1"/>
          </p:cNvCxnSpPr>
          <p:nvPr/>
        </p:nvCxnSpPr>
        <p:spPr>
          <a:xfrm>
            <a:off x="3672546" y="5557602"/>
            <a:ext cx="33027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191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4683-F8B4-3E45-A11F-AC7CB6D4BB83}"/>
              </a:ext>
            </a:extLst>
          </p:cNvPr>
          <p:cNvSpPr>
            <a:spLocks noGrp="1"/>
          </p:cNvSpPr>
          <p:nvPr>
            <p:ph type="title"/>
          </p:nvPr>
        </p:nvSpPr>
        <p:spPr/>
        <p:txBody>
          <a:bodyPr/>
          <a:lstStyle/>
          <a:p>
            <a:r>
              <a:rPr lang="en-US" dirty="0"/>
              <a:t>Datasets</a:t>
            </a:r>
          </a:p>
        </p:txBody>
      </p:sp>
      <p:sp>
        <p:nvSpPr>
          <p:cNvPr id="5" name="Slide Number Placeholder 4">
            <a:extLst>
              <a:ext uri="{FF2B5EF4-FFF2-40B4-BE49-F238E27FC236}">
                <a16:creationId xmlns:a16="http://schemas.microsoft.com/office/drawing/2014/main" id="{4D763066-9BF0-2540-BACB-3F84F951D5AB}"/>
              </a:ext>
            </a:extLst>
          </p:cNvPr>
          <p:cNvSpPr>
            <a:spLocks noGrp="1"/>
          </p:cNvSpPr>
          <p:nvPr>
            <p:ph type="sldNum" sz="quarter" idx="12"/>
          </p:nvPr>
        </p:nvSpPr>
        <p:spPr/>
        <p:txBody>
          <a:bodyPr/>
          <a:lstStyle/>
          <a:p>
            <a:fld id="{051C7006-7120-F341-A188-F97DDD913081}" type="slidenum">
              <a:rPr lang="en-US" smtClean="0"/>
              <a:t>16</a:t>
            </a:fld>
            <a:endParaRPr lang="en-US"/>
          </a:p>
        </p:txBody>
      </p:sp>
      <p:graphicFrame>
        <p:nvGraphicFramePr>
          <p:cNvPr id="8" name="Table 7">
            <a:extLst>
              <a:ext uri="{FF2B5EF4-FFF2-40B4-BE49-F238E27FC236}">
                <a16:creationId xmlns:a16="http://schemas.microsoft.com/office/drawing/2014/main" id="{EED594CB-41D3-9D49-84F9-7E71E8FBDDA9}"/>
              </a:ext>
            </a:extLst>
          </p:cNvPr>
          <p:cNvGraphicFramePr>
            <a:graphicFrameLocks noGrp="1"/>
          </p:cNvGraphicFramePr>
          <p:nvPr>
            <p:extLst>
              <p:ext uri="{D42A27DB-BD31-4B8C-83A1-F6EECF244321}">
                <p14:modId xmlns:p14="http://schemas.microsoft.com/office/powerpoint/2010/main" val="3309981694"/>
              </p:ext>
            </p:extLst>
          </p:nvPr>
        </p:nvGraphicFramePr>
        <p:xfrm>
          <a:off x="788670" y="2168525"/>
          <a:ext cx="7566660" cy="2225040"/>
        </p:xfrm>
        <a:graphic>
          <a:graphicData uri="http://schemas.openxmlformats.org/drawingml/2006/table">
            <a:tbl>
              <a:tblPr firstRow="1" bandRow="1">
                <a:tableStyleId>{F5AB1C69-6EDB-4FF4-983F-18BD219EF322}</a:tableStyleId>
              </a:tblPr>
              <a:tblGrid>
                <a:gridCol w="2522220">
                  <a:extLst>
                    <a:ext uri="{9D8B030D-6E8A-4147-A177-3AD203B41FA5}">
                      <a16:colId xmlns:a16="http://schemas.microsoft.com/office/drawing/2014/main" val="3553531401"/>
                    </a:ext>
                  </a:extLst>
                </a:gridCol>
                <a:gridCol w="2522220">
                  <a:extLst>
                    <a:ext uri="{9D8B030D-6E8A-4147-A177-3AD203B41FA5}">
                      <a16:colId xmlns:a16="http://schemas.microsoft.com/office/drawing/2014/main" val="3582560117"/>
                    </a:ext>
                  </a:extLst>
                </a:gridCol>
                <a:gridCol w="2522220">
                  <a:extLst>
                    <a:ext uri="{9D8B030D-6E8A-4147-A177-3AD203B41FA5}">
                      <a16:colId xmlns:a16="http://schemas.microsoft.com/office/drawing/2014/main" val="1416966449"/>
                    </a:ext>
                  </a:extLst>
                </a:gridCol>
              </a:tblGrid>
              <a:tr h="370840">
                <a:tc>
                  <a:txBody>
                    <a:bodyPr/>
                    <a:lstStyle/>
                    <a:p>
                      <a:pPr algn="ctr"/>
                      <a:endParaRPr lang="en-US" dirty="0"/>
                    </a:p>
                  </a:txBody>
                  <a:tcPr/>
                </a:tc>
                <a:tc>
                  <a:txBody>
                    <a:bodyPr/>
                    <a:lstStyle/>
                    <a:p>
                      <a:pPr algn="ctr"/>
                      <a:r>
                        <a:rPr lang="en-US" dirty="0"/>
                        <a:t>Synthetic Data</a:t>
                      </a:r>
                    </a:p>
                  </a:txBody>
                  <a:tcPr/>
                </a:tc>
                <a:tc>
                  <a:txBody>
                    <a:bodyPr/>
                    <a:lstStyle/>
                    <a:p>
                      <a:pPr algn="ctr"/>
                      <a:r>
                        <a:rPr lang="en-US" dirty="0"/>
                        <a:t>Lab Data</a:t>
                      </a:r>
                    </a:p>
                  </a:txBody>
                  <a:tcPr/>
                </a:tc>
                <a:extLst>
                  <a:ext uri="{0D108BD9-81ED-4DB2-BD59-A6C34878D82A}">
                    <a16:rowId xmlns:a16="http://schemas.microsoft.com/office/drawing/2014/main" val="4258422857"/>
                  </a:ext>
                </a:extLst>
              </a:tr>
              <a:tr h="370840">
                <a:tc>
                  <a:txBody>
                    <a:bodyPr/>
                    <a:lstStyle/>
                    <a:p>
                      <a:pPr algn="ctr"/>
                      <a:r>
                        <a:rPr lang="en-US" dirty="0"/>
                        <a:t>Source Strength</a:t>
                      </a:r>
                    </a:p>
                  </a:txBody>
                  <a:tcPr/>
                </a:tc>
                <a:tc>
                  <a:txBody>
                    <a:bodyPr/>
                    <a:lstStyle/>
                    <a:p>
                      <a:pPr algn="ctr"/>
                      <a:r>
                        <a:rPr lang="en-US" dirty="0"/>
                        <a:t>200 µCi</a:t>
                      </a:r>
                    </a:p>
                  </a:txBody>
                  <a:tcPr/>
                </a:tc>
                <a:tc>
                  <a:txBody>
                    <a:bodyPr/>
                    <a:lstStyle/>
                    <a:p>
                      <a:pPr algn="ctr"/>
                      <a:r>
                        <a:rPr lang="en-US" dirty="0"/>
                        <a:t>0.3, 8, 10, 18 µCi</a:t>
                      </a:r>
                    </a:p>
                  </a:txBody>
                  <a:tcPr/>
                </a:tc>
                <a:extLst>
                  <a:ext uri="{0D108BD9-81ED-4DB2-BD59-A6C34878D82A}">
                    <a16:rowId xmlns:a16="http://schemas.microsoft.com/office/drawing/2014/main" val="2285061297"/>
                  </a:ext>
                </a:extLst>
              </a:tr>
              <a:tr h="370840">
                <a:tc>
                  <a:txBody>
                    <a:bodyPr/>
                    <a:lstStyle/>
                    <a:p>
                      <a:pPr algn="ctr"/>
                      <a:r>
                        <a:rPr lang="en-US" dirty="0"/>
                        <a:t>Count Time</a:t>
                      </a:r>
                    </a:p>
                  </a:txBody>
                  <a:tcPr/>
                </a:tc>
                <a:tc>
                  <a:txBody>
                    <a:bodyPr/>
                    <a:lstStyle/>
                    <a:p>
                      <a:pPr algn="ctr"/>
                      <a:r>
                        <a:rPr lang="en-US" dirty="0"/>
                        <a:t>1 second</a:t>
                      </a:r>
                    </a:p>
                  </a:txBody>
                  <a:tcPr/>
                </a:tc>
                <a:tc>
                  <a:txBody>
                    <a:bodyPr/>
                    <a:lstStyle/>
                    <a:p>
                      <a:pPr algn="ctr"/>
                      <a:r>
                        <a:rPr lang="en-US" dirty="0"/>
                        <a:t>0.25, 0.5, 1, …, 8 seconds</a:t>
                      </a:r>
                    </a:p>
                  </a:txBody>
                  <a:tcPr/>
                </a:tc>
                <a:extLst>
                  <a:ext uri="{0D108BD9-81ED-4DB2-BD59-A6C34878D82A}">
                    <a16:rowId xmlns:a16="http://schemas.microsoft.com/office/drawing/2014/main" val="1829864744"/>
                  </a:ext>
                </a:extLst>
              </a:tr>
              <a:tr h="370840">
                <a:tc>
                  <a:txBody>
                    <a:bodyPr/>
                    <a:lstStyle/>
                    <a:p>
                      <a:pPr algn="ctr"/>
                      <a:r>
                        <a:rPr lang="en-US" dirty="0"/>
                        <a:t>Distance</a:t>
                      </a:r>
                    </a:p>
                  </a:txBody>
                  <a:tcPr/>
                </a:tc>
                <a:tc>
                  <a:txBody>
                    <a:bodyPr/>
                    <a:lstStyle/>
                    <a:p>
                      <a:pPr algn="ctr"/>
                      <a:r>
                        <a:rPr lang="en-US" dirty="0"/>
                        <a:t>1 meter</a:t>
                      </a:r>
                    </a:p>
                  </a:txBody>
                  <a:tcPr/>
                </a:tc>
                <a:tc>
                  <a:txBody>
                    <a:bodyPr/>
                    <a:lstStyle/>
                    <a:p>
                      <a:pPr algn="ctr"/>
                      <a:r>
                        <a:rPr lang="en-US" dirty="0"/>
                        <a:t>0.5, 1.0 meters</a:t>
                      </a:r>
                    </a:p>
                  </a:txBody>
                  <a:tcPr/>
                </a:tc>
                <a:extLst>
                  <a:ext uri="{0D108BD9-81ED-4DB2-BD59-A6C34878D82A}">
                    <a16:rowId xmlns:a16="http://schemas.microsoft.com/office/drawing/2014/main" val="4182754399"/>
                  </a:ext>
                </a:extLst>
              </a:tr>
              <a:tr h="370840">
                <a:tc>
                  <a:txBody>
                    <a:bodyPr/>
                    <a:lstStyle/>
                    <a:p>
                      <a:pPr algn="ctr"/>
                      <a:r>
                        <a:rPr lang="en-US" dirty="0"/>
                        <a:t>Isotope</a:t>
                      </a:r>
                    </a:p>
                  </a:txBody>
                  <a:tcPr/>
                </a:tc>
                <a:tc>
                  <a:txBody>
                    <a:bodyPr/>
                    <a:lstStyle/>
                    <a:p>
                      <a:pPr algn="ctr"/>
                      <a:r>
                        <a:rPr lang="en-US" dirty="0"/>
                        <a:t>Cesium-137</a:t>
                      </a:r>
                    </a:p>
                  </a:txBody>
                  <a:tcPr/>
                </a:tc>
                <a:tc>
                  <a:txBody>
                    <a:bodyPr/>
                    <a:lstStyle/>
                    <a:p>
                      <a:pPr algn="ctr"/>
                      <a:r>
                        <a:rPr lang="en-US" dirty="0"/>
                        <a:t>Cesium-137/Cobalt-60</a:t>
                      </a:r>
                    </a:p>
                  </a:txBody>
                  <a:tcPr/>
                </a:tc>
                <a:extLst>
                  <a:ext uri="{0D108BD9-81ED-4DB2-BD59-A6C34878D82A}">
                    <a16:rowId xmlns:a16="http://schemas.microsoft.com/office/drawing/2014/main" val="1985189246"/>
                  </a:ext>
                </a:extLst>
              </a:tr>
              <a:tr h="370840">
                <a:tc>
                  <a:txBody>
                    <a:bodyPr/>
                    <a:lstStyle/>
                    <a:p>
                      <a:pPr algn="ctr"/>
                      <a:r>
                        <a:rPr lang="en-US" dirty="0"/>
                        <a:t>Background</a:t>
                      </a:r>
                    </a:p>
                  </a:txBody>
                  <a:tcPr/>
                </a:tc>
                <a:tc>
                  <a:txBody>
                    <a:bodyPr/>
                    <a:lstStyle/>
                    <a:p>
                      <a:pPr algn="ctr"/>
                      <a:r>
                        <a:rPr lang="en-US" dirty="0"/>
                        <a:t>No</a:t>
                      </a:r>
                    </a:p>
                  </a:txBody>
                  <a:tcPr/>
                </a:tc>
                <a:tc>
                  <a:txBody>
                    <a:bodyPr/>
                    <a:lstStyle/>
                    <a:p>
                      <a:pPr algn="ctr"/>
                      <a:r>
                        <a:rPr lang="en-US" dirty="0"/>
                        <a:t>Yes</a:t>
                      </a:r>
                    </a:p>
                  </a:txBody>
                  <a:tcPr/>
                </a:tc>
                <a:extLst>
                  <a:ext uri="{0D108BD9-81ED-4DB2-BD59-A6C34878D82A}">
                    <a16:rowId xmlns:a16="http://schemas.microsoft.com/office/drawing/2014/main" val="3005741550"/>
                  </a:ext>
                </a:extLst>
              </a:tr>
            </a:tbl>
          </a:graphicData>
        </a:graphic>
      </p:graphicFrame>
    </p:spTree>
    <p:extLst>
      <p:ext uri="{BB962C8B-B14F-4D97-AF65-F5344CB8AC3E}">
        <p14:creationId xmlns:p14="http://schemas.microsoft.com/office/powerpoint/2010/main" val="157231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 Synthetic Regression</a:t>
            </a:r>
          </a:p>
        </p:txBody>
      </p:sp>
      <p:sp>
        <p:nvSpPr>
          <p:cNvPr id="3" name="Slide Number Placeholder 2">
            <a:extLst>
              <a:ext uri="{FF2B5EF4-FFF2-40B4-BE49-F238E27FC236}">
                <a16:creationId xmlns:a16="http://schemas.microsoft.com/office/drawing/2014/main" id="{B621E812-EEA6-E84E-925F-6DE79ABB49C0}"/>
              </a:ext>
            </a:extLst>
          </p:cNvPr>
          <p:cNvSpPr>
            <a:spLocks noGrp="1"/>
          </p:cNvSpPr>
          <p:nvPr>
            <p:ph type="sldNum" sz="quarter" idx="12"/>
          </p:nvPr>
        </p:nvSpPr>
        <p:spPr/>
        <p:txBody>
          <a:bodyPr/>
          <a:lstStyle/>
          <a:p>
            <a:fld id="{051C7006-7120-F341-A188-F97DDD913081}" type="slidenum">
              <a:rPr lang="en-US" smtClean="0"/>
              <a:pPr/>
              <a:t>17</a:t>
            </a:fld>
            <a:endParaRPr lang="en-US" dirty="0"/>
          </a:p>
        </p:txBody>
      </p:sp>
      <p:graphicFrame>
        <p:nvGraphicFramePr>
          <p:cNvPr id="6" name="Table 5">
            <a:extLst>
              <a:ext uri="{FF2B5EF4-FFF2-40B4-BE49-F238E27FC236}">
                <a16:creationId xmlns:a16="http://schemas.microsoft.com/office/drawing/2014/main" id="{3E4D6D7C-F9D6-944B-8F13-1F8BFF40CD08}"/>
              </a:ext>
            </a:extLst>
          </p:cNvPr>
          <p:cNvGraphicFramePr>
            <a:graphicFrameLocks noGrp="1"/>
          </p:cNvGraphicFramePr>
          <p:nvPr>
            <p:extLst>
              <p:ext uri="{D42A27DB-BD31-4B8C-83A1-F6EECF244321}">
                <p14:modId xmlns:p14="http://schemas.microsoft.com/office/powerpoint/2010/main" val="1186753147"/>
              </p:ext>
            </p:extLst>
          </p:nvPr>
        </p:nvGraphicFramePr>
        <p:xfrm>
          <a:off x="2070269" y="1543724"/>
          <a:ext cx="5003461" cy="4445000"/>
        </p:xfrm>
        <a:graphic>
          <a:graphicData uri="http://schemas.openxmlformats.org/drawingml/2006/table">
            <a:tbl>
              <a:tblPr firstRow="1" bandRow="1">
                <a:tableStyleId>{F5AB1C69-6EDB-4FF4-983F-18BD219EF322}</a:tableStyleId>
              </a:tblPr>
              <a:tblGrid>
                <a:gridCol w="3441175">
                  <a:extLst>
                    <a:ext uri="{9D8B030D-6E8A-4147-A177-3AD203B41FA5}">
                      <a16:colId xmlns:a16="http://schemas.microsoft.com/office/drawing/2014/main" val="2822069519"/>
                    </a:ext>
                  </a:extLst>
                </a:gridCol>
                <a:gridCol w="1562286">
                  <a:extLst>
                    <a:ext uri="{9D8B030D-6E8A-4147-A177-3AD203B41FA5}">
                      <a16:colId xmlns:a16="http://schemas.microsoft.com/office/drawing/2014/main" val="965771787"/>
                    </a:ext>
                  </a:extLst>
                </a:gridCol>
              </a:tblGrid>
              <a:tr h="370840">
                <a:tc>
                  <a:txBody>
                    <a:bodyPr/>
                    <a:lstStyle/>
                    <a:p>
                      <a:pPr algn="ctr"/>
                      <a:r>
                        <a:rPr lang="en-US" dirty="0"/>
                        <a:t>Regression Method</a:t>
                      </a:r>
                    </a:p>
                  </a:txBody>
                  <a:tcPr/>
                </a:tc>
                <a:tc>
                  <a:txBody>
                    <a:bodyPr/>
                    <a:lstStyle/>
                    <a:p>
                      <a:pPr algn="ctr"/>
                      <a:r>
                        <a:rPr lang="en-US" dirty="0"/>
                        <a:t>RMSE</a:t>
                      </a:r>
                    </a:p>
                  </a:txBody>
                  <a:tcPr/>
                </a:tc>
                <a:extLst>
                  <a:ext uri="{0D108BD9-81ED-4DB2-BD59-A6C34878D82A}">
                    <a16:rowId xmlns:a16="http://schemas.microsoft.com/office/drawing/2014/main" val="830284081"/>
                  </a:ext>
                </a:extLst>
              </a:tr>
              <a:tr h="370840">
                <a:tc>
                  <a:txBody>
                    <a:bodyPr/>
                    <a:lstStyle/>
                    <a:p>
                      <a:pPr algn="ctr"/>
                      <a:r>
                        <a:rPr lang="en-US" dirty="0"/>
                        <a:t>Random Forest</a:t>
                      </a:r>
                    </a:p>
                  </a:txBody>
                  <a:tcPr/>
                </a:tc>
                <a:tc>
                  <a:txBody>
                    <a:bodyPr/>
                    <a:lstStyle/>
                    <a:p>
                      <a:pPr algn="ctr"/>
                      <a:r>
                        <a:rPr lang="en-US" dirty="0"/>
                        <a:t>7</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377199373"/>
                  </a:ext>
                </a:extLst>
              </a:tr>
              <a:tr h="370840">
                <a:tc>
                  <a:txBody>
                    <a:bodyPr/>
                    <a:lstStyle/>
                    <a:p>
                      <a:pPr algn="ctr"/>
                      <a:r>
                        <a:rPr lang="en-US" dirty="0"/>
                        <a:t>K Nearest Neighbors</a:t>
                      </a:r>
                    </a:p>
                  </a:txBody>
                  <a:tcPr/>
                </a:tc>
                <a:tc>
                  <a:txBody>
                    <a:bodyPr/>
                    <a:lstStyle/>
                    <a:p>
                      <a:pPr algn="ctr"/>
                      <a:r>
                        <a:rPr lang="en-US" dirty="0"/>
                        <a:t>8</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339252668"/>
                  </a:ext>
                </a:extLst>
              </a:tr>
              <a:tr h="370840">
                <a:tc>
                  <a:txBody>
                    <a:bodyPr/>
                    <a:lstStyle/>
                    <a:p>
                      <a:pPr algn="ctr"/>
                      <a:r>
                        <a:rPr lang="en-US" dirty="0"/>
                        <a:t>Gradient Boosting</a:t>
                      </a:r>
                    </a:p>
                  </a:txBody>
                  <a:tcPr/>
                </a:tc>
                <a:tc>
                  <a:txBody>
                    <a:bodyPr/>
                    <a:lstStyle/>
                    <a:p>
                      <a:pPr algn="ctr"/>
                      <a:r>
                        <a:rPr lang="en-US" dirty="0"/>
                        <a:t>10</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257925622"/>
                  </a:ext>
                </a:extLst>
              </a:tr>
              <a:tr h="370840">
                <a:tc>
                  <a:txBody>
                    <a:bodyPr/>
                    <a:lstStyle/>
                    <a:p>
                      <a:pPr algn="ctr"/>
                      <a:r>
                        <a:rPr lang="en-US" dirty="0"/>
                        <a:t>Decision Tree</a:t>
                      </a:r>
                    </a:p>
                  </a:txBody>
                  <a:tcPr/>
                </a:tc>
                <a:tc>
                  <a:txBody>
                    <a:bodyPr/>
                    <a:lstStyle/>
                    <a:p>
                      <a:pPr algn="ctr"/>
                      <a:r>
                        <a:rPr lang="en-US" dirty="0"/>
                        <a:t>11</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811708439"/>
                  </a:ext>
                </a:extLst>
              </a:tr>
              <a:tr h="370840">
                <a:tc>
                  <a:txBody>
                    <a:bodyPr/>
                    <a:lstStyle/>
                    <a:p>
                      <a:pPr algn="ctr"/>
                      <a:r>
                        <a:rPr lang="en-US" dirty="0"/>
                        <a:t>Logistic</a:t>
                      </a:r>
                    </a:p>
                  </a:txBody>
                  <a:tcPr/>
                </a:tc>
                <a:tc>
                  <a:txBody>
                    <a:bodyPr/>
                    <a:lstStyle/>
                    <a:p>
                      <a:pPr algn="ctr"/>
                      <a:r>
                        <a:rPr lang="en-US" dirty="0"/>
                        <a:t>19</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15168350"/>
                  </a:ext>
                </a:extLst>
              </a:tr>
              <a:tr h="370840">
                <a:tc>
                  <a:txBody>
                    <a:bodyPr/>
                    <a:lstStyle/>
                    <a:p>
                      <a:pPr algn="ctr"/>
                      <a:r>
                        <a:rPr lang="en-US" dirty="0"/>
                        <a:t>Support Vector</a:t>
                      </a:r>
                    </a:p>
                  </a:txBody>
                  <a:tcPr/>
                </a:tc>
                <a:tc>
                  <a:txBody>
                    <a:bodyPr/>
                    <a:lstStyle/>
                    <a:p>
                      <a:pPr algn="ctr"/>
                      <a:r>
                        <a:rPr lang="en-US" dirty="0"/>
                        <a:t>20</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89660414"/>
                  </a:ext>
                </a:extLst>
              </a:tr>
              <a:tr h="370840">
                <a:tc>
                  <a:txBody>
                    <a:bodyPr/>
                    <a:lstStyle/>
                    <a:p>
                      <a:pPr algn="ctr"/>
                      <a:r>
                        <a:rPr lang="en-US" dirty="0"/>
                        <a:t>AdaBoost</a:t>
                      </a:r>
                    </a:p>
                  </a:txBody>
                  <a:tcPr/>
                </a:tc>
                <a:tc>
                  <a:txBody>
                    <a:bodyPr/>
                    <a:lstStyle/>
                    <a:p>
                      <a:pPr algn="ctr"/>
                      <a:r>
                        <a:rPr lang="en-US" dirty="0"/>
                        <a:t>22</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833477015"/>
                  </a:ext>
                </a:extLst>
              </a:tr>
              <a:tr h="370840">
                <a:tc>
                  <a:txBody>
                    <a:bodyPr/>
                    <a:lstStyle/>
                    <a:p>
                      <a:pPr algn="ctr"/>
                      <a:r>
                        <a:rPr lang="en-US" dirty="0"/>
                        <a:t>Multi-Layer Perceptron</a:t>
                      </a:r>
                    </a:p>
                  </a:txBody>
                  <a:tcPr/>
                </a:tc>
                <a:tc>
                  <a:txBody>
                    <a:bodyPr/>
                    <a:lstStyle/>
                    <a:p>
                      <a:pPr algn="ctr"/>
                      <a:r>
                        <a:rPr lang="en-US" dirty="0"/>
                        <a:t>38</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972640783"/>
                  </a:ext>
                </a:extLst>
              </a:tr>
              <a:tr h="370840">
                <a:tc>
                  <a:txBody>
                    <a:bodyPr/>
                    <a:lstStyle/>
                    <a:p>
                      <a:pPr algn="ctr"/>
                      <a:r>
                        <a:rPr lang="en-US" dirty="0"/>
                        <a:t>Stochastic Gradient Descent</a:t>
                      </a:r>
                    </a:p>
                  </a:txBody>
                  <a:tcPr/>
                </a:tc>
                <a:tc>
                  <a:txBody>
                    <a:bodyPr/>
                    <a:lstStyle/>
                    <a:p>
                      <a:pPr algn="ctr"/>
                      <a:r>
                        <a:rPr lang="en-US" dirty="0"/>
                        <a:t>42</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626029473"/>
                  </a:ext>
                </a:extLst>
              </a:tr>
              <a:tr h="370840">
                <a:tc>
                  <a:txBody>
                    <a:bodyPr/>
                    <a:lstStyle/>
                    <a:p>
                      <a:pPr algn="ctr"/>
                      <a:r>
                        <a:rPr lang="en-US" dirty="0"/>
                        <a:t>Linear</a:t>
                      </a:r>
                    </a:p>
                  </a:txBody>
                  <a:tcPr/>
                </a:tc>
                <a:tc>
                  <a:txBody>
                    <a:bodyPr/>
                    <a:lstStyle/>
                    <a:p>
                      <a:pPr algn="ctr"/>
                      <a:r>
                        <a:rPr lang="en-US" dirty="0"/>
                        <a:t>43</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27265530"/>
                  </a:ext>
                </a:extLst>
              </a:tr>
              <a:tr h="233871">
                <a:tc>
                  <a:txBody>
                    <a:bodyPr/>
                    <a:lstStyle/>
                    <a:p>
                      <a:pPr algn="ctr"/>
                      <a:r>
                        <a:rPr lang="en-US" dirty="0"/>
                        <a:t>Bayesian Ridge</a:t>
                      </a:r>
                    </a:p>
                  </a:txBody>
                  <a:tcPr/>
                </a:tc>
                <a:tc>
                  <a:txBody>
                    <a:bodyPr/>
                    <a:lstStyle/>
                    <a:p>
                      <a:pPr algn="ctr"/>
                      <a:r>
                        <a:rPr lang="en-US" dirty="0"/>
                        <a:t>45</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781898904"/>
                  </a:ext>
                </a:extLst>
              </a:tr>
            </a:tbl>
          </a:graphicData>
        </a:graphic>
      </p:graphicFrame>
    </p:spTree>
    <p:extLst>
      <p:ext uri="{BB962C8B-B14F-4D97-AF65-F5344CB8AC3E}">
        <p14:creationId xmlns:p14="http://schemas.microsoft.com/office/powerpoint/2010/main" val="2002649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 Laboratory Regression</a:t>
            </a:r>
          </a:p>
        </p:txBody>
      </p:sp>
      <p:sp>
        <p:nvSpPr>
          <p:cNvPr id="3" name="Slide Number Placeholder 2">
            <a:extLst>
              <a:ext uri="{FF2B5EF4-FFF2-40B4-BE49-F238E27FC236}">
                <a16:creationId xmlns:a16="http://schemas.microsoft.com/office/drawing/2014/main" id="{536F92CD-1913-1A42-9256-18D2301DA4AA}"/>
              </a:ext>
            </a:extLst>
          </p:cNvPr>
          <p:cNvSpPr>
            <a:spLocks noGrp="1"/>
          </p:cNvSpPr>
          <p:nvPr>
            <p:ph type="sldNum" sz="quarter" idx="12"/>
          </p:nvPr>
        </p:nvSpPr>
        <p:spPr/>
        <p:txBody>
          <a:bodyPr/>
          <a:lstStyle/>
          <a:p>
            <a:fld id="{051C7006-7120-F341-A188-F97DDD913081}" type="slidenum">
              <a:rPr lang="en-US" smtClean="0"/>
              <a:pPr/>
              <a:t>18</a:t>
            </a:fld>
            <a:endParaRPr lang="en-US" dirty="0"/>
          </a:p>
        </p:txBody>
      </p:sp>
      <p:graphicFrame>
        <p:nvGraphicFramePr>
          <p:cNvPr id="6" name="Table 5">
            <a:extLst>
              <a:ext uri="{FF2B5EF4-FFF2-40B4-BE49-F238E27FC236}">
                <a16:creationId xmlns:a16="http://schemas.microsoft.com/office/drawing/2014/main" id="{B2E829D1-6F5A-6F47-BB42-7094B155DB2A}"/>
              </a:ext>
            </a:extLst>
          </p:cNvPr>
          <p:cNvGraphicFramePr>
            <a:graphicFrameLocks noGrp="1"/>
          </p:cNvGraphicFramePr>
          <p:nvPr>
            <p:extLst>
              <p:ext uri="{D42A27DB-BD31-4B8C-83A1-F6EECF244321}">
                <p14:modId xmlns:p14="http://schemas.microsoft.com/office/powerpoint/2010/main" val="1642841422"/>
              </p:ext>
            </p:extLst>
          </p:nvPr>
        </p:nvGraphicFramePr>
        <p:xfrm>
          <a:off x="1472564" y="1448436"/>
          <a:ext cx="6198872" cy="4450080"/>
        </p:xfrm>
        <a:graphic>
          <a:graphicData uri="http://schemas.openxmlformats.org/drawingml/2006/table">
            <a:tbl>
              <a:tblPr firstRow="1" bandRow="1">
                <a:tableStyleId>{F5AB1C69-6EDB-4FF4-983F-18BD219EF322}</a:tableStyleId>
              </a:tblPr>
              <a:tblGrid>
                <a:gridCol w="2377758">
                  <a:extLst>
                    <a:ext uri="{9D8B030D-6E8A-4147-A177-3AD203B41FA5}">
                      <a16:colId xmlns:a16="http://schemas.microsoft.com/office/drawing/2014/main" val="3776777459"/>
                    </a:ext>
                  </a:extLst>
                </a:gridCol>
                <a:gridCol w="717868">
                  <a:extLst>
                    <a:ext uri="{9D8B030D-6E8A-4147-A177-3AD203B41FA5}">
                      <a16:colId xmlns:a16="http://schemas.microsoft.com/office/drawing/2014/main" val="113568107"/>
                    </a:ext>
                  </a:extLst>
                </a:gridCol>
                <a:gridCol w="833755">
                  <a:extLst>
                    <a:ext uri="{9D8B030D-6E8A-4147-A177-3AD203B41FA5}">
                      <a16:colId xmlns:a16="http://schemas.microsoft.com/office/drawing/2014/main" val="279042750"/>
                    </a:ext>
                  </a:extLst>
                </a:gridCol>
                <a:gridCol w="717868">
                  <a:extLst>
                    <a:ext uri="{9D8B030D-6E8A-4147-A177-3AD203B41FA5}">
                      <a16:colId xmlns:a16="http://schemas.microsoft.com/office/drawing/2014/main" val="1150504654"/>
                    </a:ext>
                  </a:extLst>
                </a:gridCol>
                <a:gridCol w="717868">
                  <a:extLst>
                    <a:ext uri="{9D8B030D-6E8A-4147-A177-3AD203B41FA5}">
                      <a16:colId xmlns:a16="http://schemas.microsoft.com/office/drawing/2014/main" val="3613014181"/>
                    </a:ext>
                  </a:extLst>
                </a:gridCol>
                <a:gridCol w="833755">
                  <a:extLst>
                    <a:ext uri="{9D8B030D-6E8A-4147-A177-3AD203B41FA5}">
                      <a16:colId xmlns:a16="http://schemas.microsoft.com/office/drawing/2014/main" val="2634840770"/>
                    </a:ext>
                  </a:extLst>
                </a:gridCol>
              </a:tblGrid>
              <a:tr h="370840">
                <a:tc>
                  <a:txBody>
                    <a:bodyPr/>
                    <a:lstStyle/>
                    <a:p>
                      <a:pPr algn="ctr"/>
                      <a:r>
                        <a:rPr lang="en-US" dirty="0"/>
                        <a:t>Regression Method</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C</a:t>
                      </a:r>
                    </a:p>
                  </a:txBody>
                  <a:tcPr/>
                </a:tc>
                <a:tc>
                  <a:txBody>
                    <a:bodyPr/>
                    <a:lstStyle/>
                    <a:p>
                      <a:pPr algn="ctr"/>
                      <a:r>
                        <a:rPr lang="en-US" dirty="0"/>
                        <a:t>D</a:t>
                      </a:r>
                    </a:p>
                  </a:txBody>
                  <a:tcPr/>
                </a:tc>
                <a:tc>
                  <a:txBody>
                    <a:bodyPr/>
                    <a:lstStyle/>
                    <a:p>
                      <a:pPr algn="ctr"/>
                      <a:r>
                        <a:rPr lang="en-US" dirty="0"/>
                        <a:t>E</a:t>
                      </a:r>
                    </a:p>
                  </a:txBody>
                  <a:tcPr/>
                </a:tc>
                <a:extLst>
                  <a:ext uri="{0D108BD9-81ED-4DB2-BD59-A6C34878D82A}">
                    <a16:rowId xmlns:a16="http://schemas.microsoft.com/office/drawing/2014/main" val="1112618224"/>
                  </a:ext>
                </a:extLst>
              </a:tr>
              <a:tr h="370840">
                <a:tc>
                  <a:txBody>
                    <a:bodyPr/>
                    <a:lstStyle/>
                    <a:p>
                      <a:pPr algn="ctr"/>
                      <a:r>
                        <a:rPr lang="en-US" dirty="0"/>
                        <a:t>Gradient Boosting</a:t>
                      </a:r>
                    </a:p>
                  </a:txBody>
                  <a:tcPr/>
                </a:tc>
                <a:tc>
                  <a:txBody>
                    <a:bodyPr/>
                    <a:lstStyle/>
                    <a:p>
                      <a:pPr algn="ctr"/>
                      <a:r>
                        <a:rPr lang="en-US" dirty="0">
                          <a:solidFill>
                            <a:srgbClr val="FF0000"/>
                          </a:solidFill>
                        </a:rPr>
                        <a:t>16.2</a:t>
                      </a:r>
                      <a:r>
                        <a:rPr lang="en-US" sz="1800" b="1" i="0" kern="1200" dirty="0">
                          <a:solidFill>
                            <a:srgbClr val="FF0000"/>
                          </a:solidFill>
                          <a:effectLst/>
                          <a:latin typeface="+mn-lt"/>
                          <a:ea typeface="+mn-ea"/>
                          <a:cs typeface="+mn-cs"/>
                        </a:rPr>
                        <a:t>°</a:t>
                      </a:r>
                      <a:endParaRPr lang="en-US" dirty="0">
                        <a:solidFill>
                          <a:srgbClr val="FF0000"/>
                        </a:solidFill>
                      </a:endParaRPr>
                    </a:p>
                  </a:txBody>
                  <a:tcPr/>
                </a:tc>
                <a:tc>
                  <a:txBody>
                    <a:bodyPr/>
                    <a:lstStyle/>
                    <a:p>
                      <a:pPr algn="ctr"/>
                      <a:r>
                        <a:rPr lang="en-US" dirty="0">
                          <a:solidFill>
                            <a:srgbClr val="FF0000"/>
                          </a:solidFill>
                        </a:rPr>
                        <a:t>46.9</a:t>
                      </a:r>
                      <a:r>
                        <a:rPr lang="en-US" sz="1800" b="1" i="0" kern="1200" dirty="0">
                          <a:solidFill>
                            <a:srgbClr val="FF0000"/>
                          </a:solidFill>
                          <a:effectLst/>
                          <a:latin typeface="+mn-lt"/>
                          <a:ea typeface="+mn-ea"/>
                          <a:cs typeface="+mn-cs"/>
                        </a:rPr>
                        <a:t>°</a:t>
                      </a:r>
                      <a:endParaRPr lang="en-US" dirty="0">
                        <a:solidFill>
                          <a:srgbClr val="FF0000"/>
                        </a:solidFill>
                      </a:endParaRPr>
                    </a:p>
                  </a:txBody>
                  <a:tcPr/>
                </a:tc>
                <a:tc>
                  <a:txBody>
                    <a:bodyPr/>
                    <a:lstStyle/>
                    <a:p>
                      <a:pPr algn="ctr"/>
                      <a:r>
                        <a:rPr lang="en-US" dirty="0">
                          <a:solidFill>
                            <a:srgbClr val="FF0000"/>
                          </a:solidFill>
                        </a:rPr>
                        <a:t>40.7</a:t>
                      </a:r>
                      <a:r>
                        <a:rPr lang="en-US" sz="1800" b="1" i="0" kern="1200" dirty="0">
                          <a:solidFill>
                            <a:srgbClr val="FF0000"/>
                          </a:solidFill>
                          <a:effectLst/>
                          <a:latin typeface="+mn-lt"/>
                          <a:ea typeface="+mn-ea"/>
                          <a:cs typeface="+mn-cs"/>
                        </a:rPr>
                        <a:t>°</a:t>
                      </a:r>
                      <a:endParaRPr lang="en-US" dirty="0">
                        <a:solidFill>
                          <a:srgbClr val="FF0000"/>
                        </a:solidFill>
                      </a:endParaRPr>
                    </a:p>
                  </a:txBody>
                  <a:tcPr/>
                </a:tc>
                <a:tc>
                  <a:txBody>
                    <a:bodyPr/>
                    <a:lstStyle/>
                    <a:p>
                      <a:pPr algn="ctr"/>
                      <a:r>
                        <a:rPr lang="en-US" dirty="0">
                          <a:solidFill>
                            <a:srgbClr val="FF0000"/>
                          </a:solidFill>
                        </a:rPr>
                        <a:t>29.7</a:t>
                      </a:r>
                      <a:r>
                        <a:rPr lang="en-US" sz="1800" b="1" i="0" kern="1200" dirty="0">
                          <a:solidFill>
                            <a:srgbClr val="FF0000"/>
                          </a:solidFill>
                          <a:effectLst/>
                          <a:latin typeface="+mn-lt"/>
                          <a:ea typeface="+mn-ea"/>
                          <a:cs typeface="+mn-cs"/>
                        </a:rPr>
                        <a:t>°</a:t>
                      </a:r>
                      <a:endParaRPr lang="en-US" dirty="0">
                        <a:solidFill>
                          <a:srgbClr val="FF0000"/>
                        </a:solidFill>
                      </a:endParaRPr>
                    </a:p>
                  </a:txBody>
                  <a:tcPr/>
                </a:tc>
                <a:tc>
                  <a:txBody>
                    <a:bodyPr/>
                    <a:lstStyle/>
                    <a:p>
                      <a:pPr algn="ctr"/>
                      <a:r>
                        <a:rPr lang="en-US" dirty="0">
                          <a:solidFill>
                            <a:srgbClr val="FF0000"/>
                          </a:solidFill>
                        </a:rPr>
                        <a:t>90.8</a:t>
                      </a:r>
                      <a:r>
                        <a:rPr lang="en-US" sz="1800" b="1" i="0" kern="1200" dirty="0">
                          <a:solidFill>
                            <a:srgbClr val="FF0000"/>
                          </a:solidFill>
                          <a:effectLst/>
                          <a:latin typeface="+mn-lt"/>
                          <a:ea typeface="+mn-ea"/>
                          <a:cs typeface="+mn-cs"/>
                        </a:rPr>
                        <a:t>°</a:t>
                      </a:r>
                      <a:endParaRPr lang="en-US" dirty="0">
                        <a:solidFill>
                          <a:srgbClr val="FF0000"/>
                        </a:solidFill>
                      </a:endParaRPr>
                    </a:p>
                  </a:txBody>
                  <a:tcPr/>
                </a:tc>
                <a:extLst>
                  <a:ext uri="{0D108BD9-81ED-4DB2-BD59-A6C34878D82A}">
                    <a16:rowId xmlns:a16="http://schemas.microsoft.com/office/drawing/2014/main" val="1223263480"/>
                  </a:ext>
                </a:extLst>
              </a:tr>
              <a:tr h="370840">
                <a:tc>
                  <a:txBody>
                    <a:bodyPr/>
                    <a:lstStyle/>
                    <a:p>
                      <a:pPr algn="ctr"/>
                      <a:r>
                        <a:rPr lang="en-US" dirty="0"/>
                        <a:t>Random Forest</a:t>
                      </a:r>
                    </a:p>
                  </a:txBody>
                  <a:tcPr/>
                </a:tc>
                <a:tc>
                  <a:txBody>
                    <a:bodyPr/>
                    <a:lstStyle/>
                    <a:p>
                      <a:pPr algn="ctr"/>
                      <a:r>
                        <a:rPr lang="en-US" dirty="0"/>
                        <a:t>12.5</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49.5</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40.9</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28.1</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97.8</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957667252"/>
                  </a:ext>
                </a:extLst>
              </a:tr>
              <a:tr h="370840">
                <a:tc>
                  <a:txBody>
                    <a:bodyPr/>
                    <a:lstStyle/>
                    <a:p>
                      <a:pPr algn="ctr"/>
                      <a:r>
                        <a:rPr lang="en-US" dirty="0"/>
                        <a:t>K Nearest Neighbors</a:t>
                      </a:r>
                    </a:p>
                  </a:txBody>
                  <a:tcPr/>
                </a:tc>
                <a:tc>
                  <a:txBody>
                    <a:bodyPr/>
                    <a:lstStyle/>
                    <a:p>
                      <a:pPr algn="ctr"/>
                      <a:r>
                        <a:rPr lang="en-US" dirty="0"/>
                        <a:t>11.2</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51.8</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41.9</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29.7</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97.6</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71553690"/>
                  </a:ext>
                </a:extLst>
              </a:tr>
              <a:tr h="370840">
                <a:tc>
                  <a:txBody>
                    <a:bodyPr/>
                    <a:lstStyle/>
                    <a:p>
                      <a:pPr algn="ctr"/>
                      <a:r>
                        <a:rPr lang="en-US" dirty="0"/>
                        <a:t>Linear</a:t>
                      </a:r>
                    </a:p>
                  </a:txBody>
                  <a:tcPr/>
                </a:tc>
                <a:tc>
                  <a:txBody>
                    <a:bodyPr/>
                    <a:lstStyle/>
                    <a:p>
                      <a:pPr algn="ctr"/>
                      <a:r>
                        <a:rPr lang="en-US" dirty="0"/>
                        <a:t>60.7</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58.5</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60.0</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51.4</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90.2</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516265267"/>
                  </a:ext>
                </a:extLst>
              </a:tr>
              <a:tr h="370840">
                <a:tc>
                  <a:txBody>
                    <a:bodyPr/>
                    <a:lstStyle/>
                    <a:p>
                      <a:pPr algn="ctr"/>
                      <a:r>
                        <a:rPr lang="en-US" dirty="0"/>
                        <a:t>Bayesian Ridge</a:t>
                      </a:r>
                    </a:p>
                  </a:txBody>
                  <a:tcPr/>
                </a:tc>
                <a:tc>
                  <a:txBody>
                    <a:bodyPr/>
                    <a:lstStyle/>
                    <a:p>
                      <a:pPr algn="ctr"/>
                      <a:r>
                        <a:rPr lang="en-US" dirty="0"/>
                        <a:t>60.7</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58.7</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59.4</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51.4</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90.1</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777797"/>
                  </a:ext>
                </a:extLst>
              </a:tr>
              <a:tr h="370840">
                <a:tc>
                  <a:txBody>
                    <a:bodyPr/>
                    <a:lstStyle/>
                    <a:p>
                      <a:pPr algn="ctr"/>
                      <a:r>
                        <a:rPr lang="en-US" dirty="0"/>
                        <a:t>AdaBoost</a:t>
                      </a:r>
                    </a:p>
                  </a:txBody>
                  <a:tcPr/>
                </a:tc>
                <a:tc>
                  <a:txBody>
                    <a:bodyPr/>
                    <a:lstStyle/>
                    <a:p>
                      <a:pPr algn="ctr"/>
                      <a:r>
                        <a:rPr lang="en-US" dirty="0"/>
                        <a:t>17.8</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48.9</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45.4</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42.7</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91.5</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698688047"/>
                  </a:ext>
                </a:extLst>
              </a:tr>
              <a:tr h="370840">
                <a:tc>
                  <a:txBody>
                    <a:bodyPr/>
                    <a:lstStyle/>
                    <a:p>
                      <a:pPr algn="ctr"/>
                      <a:r>
                        <a:rPr lang="en-US" dirty="0"/>
                        <a:t>Support Vector</a:t>
                      </a:r>
                    </a:p>
                  </a:txBody>
                  <a:tcPr/>
                </a:tc>
                <a:tc>
                  <a:txBody>
                    <a:bodyPr/>
                    <a:lstStyle/>
                    <a:p>
                      <a:pPr algn="ctr"/>
                      <a:r>
                        <a:rPr lang="en-US" dirty="0"/>
                        <a:t>54.6</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59.2</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58.4</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55.2</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95.7</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8572136"/>
                  </a:ext>
                </a:extLst>
              </a:tr>
              <a:tr h="370840">
                <a:tc>
                  <a:txBody>
                    <a:bodyPr/>
                    <a:lstStyle/>
                    <a:p>
                      <a:pPr algn="ctr"/>
                      <a:r>
                        <a:rPr lang="en-US" dirty="0"/>
                        <a:t>Decision Tree</a:t>
                      </a:r>
                    </a:p>
                  </a:txBody>
                  <a:tcPr/>
                </a:tc>
                <a:tc>
                  <a:txBody>
                    <a:bodyPr/>
                    <a:lstStyle/>
                    <a:p>
                      <a:pPr algn="ctr"/>
                      <a:r>
                        <a:rPr lang="en-US" dirty="0"/>
                        <a:t>17.8</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59.4</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57.4</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34.5</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128.3</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571534161"/>
                  </a:ext>
                </a:extLst>
              </a:tr>
              <a:tr h="370840">
                <a:tc>
                  <a:txBody>
                    <a:bodyPr/>
                    <a:lstStyle/>
                    <a:p>
                      <a:pPr algn="ctr"/>
                      <a:r>
                        <a:rPr lang="en-US" dirty="0"/>
                        <a:t>Logistic</a:t>
                      </a:r>
                    </a:p>
                  </a:txBody>
                  <a:tcPr/>
                </a:tc>
                <a:tc>
                  <a:txBody>
                    <a:bodyPr/>
                    <a:lstStyle/>
                    <a:p>
                      <a:pPr algn="ctr"/>
                      <a:r>
                        <a:rPr lang="en-US" dirty="0"/>
                        <a:t>34.8</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66.2</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55.5</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48.8</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107.5</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108490894"/>
                  </a:ext>
                </a:extLst>
              </a:tr>
              <a:tr h="370840">
                <a:tc>
                  <a:txBody>
                    <a:bodyPr/>
                    <a:lstStyle/>
                    <a:p>
                      <a:pPr algn="ctr"/>
                      <a:r>
                        <a:rPr lang="en-US" dirty="0"/>
                        <a:t>Gradient Descent</a:t>
                      </a:r>
                    </a:p>
                  </a:txBody>
                  <a:tcPr/>
                </a:tc>
                <a:tc>
                  <a:txBody>
                    <a:bodyPr/>
                    <a:lstStyle/>
                    <a:p>
                      <a:pPr algn="ctr"/>
                      <a:r>
                        <a:rPr lang="en-US" dirty="0"/>
                        <a:t>74.7</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180.0</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76.6</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53.7</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180.0</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10016876"/>
                  </a:ext>
                </a:extLst>
              </a:tr>
              <a:tr h="370840">
                <a:tc>
                  <a:txBody>
                    <a:bodyPr/>
                    <a:lstStyle/>
                    <a:p>
                      <a:pPr algn="ctr"/>
                      <a:r>
                        <a:rPr lang="en-US" dirty="0"/>
                        <a:t>Multi-Layer Perceptron</a:t>
                      </a:r>
                    </a:p>
                  </a:txBody>
                  <a:tcPr/>
                </a:tc>
                <a:tc>
                  <a:txBody>
                    <a:bodyPr/>
                    <a:lstStyle/>
                    <a:p>
                      <a:pPr algn="ctr"/>
                      <a:r>
                        <a:rPr lang="en-US" dirty="0"/>
                        <a:t>66.5</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84.6</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78.3</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59.5</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101.8</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684174367"/>
                  </a:ext>
                </a:extLst>
              </a:tr>
            </a:tbl>
          </a:graphicData>
        </a:graphic>
      </p:graphicFrame>
    </p:spTree>
    <p:extLst>
      <p:ext uri="{BB962C8B-B14F-4D97-AF65-F5344CB8AC3E}">
        <p14:creationId xmlns:p14="http://schemas.microsoft.com/office/powerpoint/2010/main" val="92333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Timing </a:t>
            </a:r>
          </a:p>
        </p:txBody>
      </p:sp>
      <p:sp>
        <p:nvSpPr>
          <p:cNvPr id="3" name="Slide Number Placeholder 2">
            <a:extLst>
              <a:ext uri="{FF2B5EF4-FFF2-40B4-BE49-F238E27FC236}">
                <a16:creationId xmlns:a16="http://schemas.microsoft.com/office/drawing/2014/main" id="{79CF8B82-E09A-9A41-95AD-298BFC49688D}"/>
              </a:ext>
            </a:extLst>
          </p:cNvPr>
          <p:cNvSpPr>
            <a:spLocks noGrp="1"/>
          </p:cNvSpPr>
          <p:nvPr>
            <p:ph type="sldNum" sz="quarter" idx="12"/>
          </p:nvPr>
        </p:nvSpPr>
        <p:spPr/>
        <p:txBody>
          <a:bodyPr/>
          <a:lstStyle/>
          <a:p>
            <a:fld id="{051C7006-7120-F341-A188-F97DDD913081}" type="slidenum">
              <a:rPr lang="en-US" smtClean="0"/>
              <a:pPr/>
              <a:t>19</a:t>
            </a:fld>
            <a:endParaRPr lang="en-US" dirty="0"/>
          </a:p>
        </p:txBody>
      </p:sp>
      <p:graphicFrame>
        <p:nvGraphicFramePr>
          <p:cNvPr id="4" name="Table 3">
            <a:extLst>
              <a:ext uri="{FF2B5EF4-FFF2-40B4-BE49-F238E27FC236}">
                <a16:creationId xmlns:a16="http://schemas.microsoft.com/office/drawing/2014/main" id="{267C6485-26DA-6A4C-ACDA-E5A88CEF6D8C}"/>
              </a:ext>
            </a:extLst>
          </p:cNvPr>
          <p:cNvGraphicFramePr>
            <a:graphicFrameLocks noGrp="1"/>
          </p:cNvGraphicFramePr>
          <p:nvPr>
            <p:extLst>
              <p:ext uri="{D42A27DB-BD31-4B8C-83A1-F6EECF244321}">
                <p14:modId xmlns:p14="http://schemas.microsoft.com/office/powerpoint/2010/main" val="2316647389"/>
              </p:ext>
            </p:extLst>
          </p:nvPr>
        </p:nvGraphicFramePr>
        <p:xfrm>
          <a:off x="1524000" y="2068621"/>
          <a:ext cx="6096000" cy="2595880"/>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val="3776777459"/>
                    </a:ext>
                  </a:extLst>
                </a:gridCol>
                <a:gridCol w="3048000">
                  <a:extLst>
                    <a:ext uri="{9D8B030D-6E8A-4147-A177-3AD203B41FA5}">
                      <a16:colId xmlns:a16="http://schemas.microsoft.com/office/drawing/2014/main" val="113568107"/>
                    </a:ext>
                  </a:extLst>
                </a:gridCol>
              </a:tblGrid>
              <a:tr h="370840">
                <a:tc>
                  <a:txBody>
                    <a:bodyPr/>
                    <a:lstStyle/>
                    <a:p>
                      <a:pPr algn="ctr"/>
                      <a:r>
                        <a:rPr lang="en-US" dirty="0"/>
                        <a:t>Counting Period (seconds)</a:t>
                      </a:r>
                    </a:p>
                  </a:txBody>
                  <a:tcPr/>
                </a:tc>
                <a:tc>
                  <a:txBody>
                    <a:bodyPr/>
                    <a:lstStyle/>
                    <a:p>
                      <a:pPr algn="ctr"/>
                      <a:r>
                        <a:rPr lang="en-US" dirty="0"/>
                        <a:t>RMSE</a:t>
                      </a:r>
                    </a:p>
                  </a:txBody>
                  <a:tcPr/>
                </a:tc>
                <a:extLst>
                  <a:ext uri="{0D108BD9-81ED-4DB2-BD59-A6C34878D82A}">
                    <a16:rowId xmlns:a16="http://schemas.microsoft.com/office/drawing/2014/main" val="1112618224"/>
                  </a:ext>
                </a:extLst>
              </a:tr>
              <a:tr h="370840">
                <a:tc>
                  <a:txBody>
                    <a:bodyPr/>
                    <a:lstStyle/>
                    <a:p>
                      <a:pPr algn="ctr"/>
                      <a:r>
                        <a:rPr lang="en-US" dirty="0"/>
                        <a:t>0.25</a:t>
                      </a:r>
                    </a:p>
                  </a:txBody>
                  <a:tcPr/>
                </a:tc>
                <a:tc>
                  <a:txBody>
                    <a:bodyPr/>
                    <a:lstStyle/>
                    <a:p>
                      <a:pPr algn="ctr"/>
                      <a:r>
                        <a:rPr lang="en-US" dirty="0"/>
                        <a:t>61.8</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23263480"/>
                  </a:ext>
                </a:extLst>
              </a:tr>
              <a:tr h="370840">
                <a:tc>
                  <a:txBody>
                    <a:bodyPr/>
                    <a:lstStyle/>
                    <a:p>
                      <a:pPr algn="ctr"/>
                      <a:r>
                        <a:rPr lang="en-US" dirty="0"/>
                        <a:t>0.5</a:t>
                      </a:r>
                    </a:p>
                  </a:txBody>
                  <a:tcPr/>
                </a:tc>
                <a:tc>
                  <a:txBody>
                    <a:bodyPr/>
                    <a:lstStyle/>
                    <a:p>
                      <a:pPr algn="ctr"/>
                      <a:r>
                        <a:rPr lang="en-US" dirty="0"/>
                        <a:t>56.1</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957667252"/>
                  </a:ext>
                </a:extLst>
              </a:tr>
              <a:tr h="370840">
                <a:tc>
                  <a:txBody>
                    <a:bodyPr/>
                    <a:lstStyle/>
                    <a:p>
                      <a:pPr algn="ctr"/>
                      <a:r>
                        <a:rPr lang="en-US" dirty="0"/>
                        <a:t>1.0</a:t>
                      </a:r>
                    </a:p>
                  </a:txBody>
                  <a:tcPr/>
                </a:tc>
                <a:tc>
                  <a:txBody>
                    <a:bodyPr/>
                    <a:lstStyle/>
                    <a:p>
                      <a:pPr algn="ctr"/>
                      <a:r>
                        <a:rPr lang="en-US" dirty="0"/>
                        <a:t>49.1</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471553690"/>
                  </a:ext>
                </a:extLst>
              </a:tr>
              <a:tr h="370840">
                <a:tc>
                  <a:txBody>
                    <a:bodyPr/>
                    <a:lstStyle/>
                    <a:p>
                      <a:pPr algn="ctr"/>
                      <a:r>
                        <a:rPr lang="en-US" dirty="0"/>
                        <a:t>2.0</a:t>
                      </a:r>
                    </a:p>
                  </a:txBody>
                  <a:tcPr/>
                </a:tc>
                <a:tc>
                  <a:txBody>
                    <a:bodyPr/>
                    <a:lstStyle/>
                    <a:p>
                      <a:pPr algn="ctr"/>
                      <a:r>
                        <a:rPr lang="en-US" dirty="0"/>
                        <a:t>38.8</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516265267"/>
                  </a:ext>
                </a:extLst>
              </a:tr>
              <a:tr h="370840">
                <a:tc>
                  <a:txBody>
                    <a:bodyPr/>
                    <a:lstStyle/>
                    <a:p>
                      <a:pPr algn="ctr"/>
                      <a:r>
                        <a:rPr lang="en-US" dirty="0"/>
                        <a:t>4.0</a:t>
                      </a:r>
                    </a:p>
                  </a:txBody>
                  <a:tcPr/>
                </a:tc>
                <a:tc>
                  <a:txBody>
                    <a:bodyPr/>
                    <a:lstStyle/>
                    <a:p>
                      <a:pPr algn="ctr"/>
                      <a:r>
                        <a:rPr lang="en-US" dirty="0"/>
                        <a:t>27.7</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777797"/>
                  </a:ext>
                </a:extLst>
              </a:tr>
              <a:tr h="370840">
                <a:tc>
                  <a:txBody>
                    <a:bodyPr/>
                    <a:lstStyle/>
                    <a:p>
                      <a:pPr algn="ctr"/>
                      <a:r>
                        <a:rPr lang="en-US" dirty="0"/>
                        <a:t>8.0</a:t>
                      </a:r>
                    </a:p>
                  </a:txBody>
                  <a:tcPr/>
                </a:tc>
                <a:tc>
                  <a:txBody>
                    <a:bodyPr/>
                    <a:lstStyle/>
                    <a:p>
                      <a:pPr algn="ctr"/>
                      <a:r>
                        <a:rPr lang="en-US" dirty="0"/>
                        <a:t>26.6</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698688047"/>
                  </a:ext>
                </a:extLst>
              </a:tr>
            </a:tbl>
          </a:graphicData>
        </a:graphic>
      </p:graphicFrame>
    </p:spTree>
    <p:extLst>
      <p:ext uri="{BB962C8B-B14F-4D97-AF65-F5344CB8AC3E}">
        <p14:creationId xmlns:p14="http://schemas.microsoft.com/office/powerpoint/2010/main" val="2015557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Content Placeholder 2"/>
          <p:cNvSpPr>
            <a:spLocks noGrp="1"/>
          </p:cNvSpPr>
          <p:nvPr>
            <p:ph idx="1"/>
          </p:nvPr>
        </p:nvSpPr>
        <p:spPr/>
        <p:txBody>
          <a:bodyPr>
            <a:normAutofit/>
          </a:bodyPr>
          <a:lstStyle/>
          <a:p>
            <a:r>
              <a:rPr lang="en-US" dirty="0"/>
              <a:t>From Knoxville</a:t>
            </a:r>
          </a:p>
          <a:p>
            <a:r>
              <a:rPr lang="en-US" dirty="0"/>
              <a:t>UTK CS Bachelor’s - 2016</a:t>
            </a:r>
          </a:p>
          <a:p>
            <a:r>
              <a:rPr lang="en-US" dirty="0"/>
              <a:t>Engineering Ambassador - 2014</a:t>
            </a:r>
          </a:p>
          <a:p>
            <a:r>
              <a:rPr lang="en-US" dirty="0"/>
              <a:t>Started VolHacks - 2016</a:t>
            </a:r>
          </a:p>
          <a:p>
            <a:r>
              <a:rPr lang="en-US" dirty="0"/>
              <a:t>Bodenheimer Fellowship</a:t>
            </a:r>
          </a:p>
          <a:p>
            <a:r>
              <a:rPr lang="en-US" dirty="0"/>
              <a:t>Security research at ORNL - 2017</a:t>
            </a:r>
          </a:p>
          <a:p>
            <a:r>
              <a:rPr lang="en-US" dirty="0"/>
              <a:t>Enthusiastic traveler</a:t>
            </a:r>
          </a:p>
        </p:txBody>
      </p:sp>
      <p:pic>
        <p:nvPicPr>
          <p:cNvPr id="5" name="Picture 4">
            <a:extLst>
              <a:ext uri="{FF2B5EF4-FFF2-40B4-BE49-F238E27FC236}">
                <a16:creationId xmlns:a16="http://schemas.microsoft.com/office/drawing/2014/main" id="{79CB7793-1A36-744D-A7E7-0FD0DA11ADE0}"/>
              </a:ext>
            </a:extLst>
          </p:cNvPr>
          <p:cNvPicPr>
            <a:picLocks noChangeAspect="1"/>
          </p:cNvPicPr>
          <p:nvPr/>
        </p:nvPicPr>
        <p:blipFill>
          <a:blip r:embed="rId3"/>
          <a:stretch>
            <a:fillRect/>
          </a:stretch>
        </p:blipFill>
        <p:spPr>
          <a:xfrm>
            <a:off x="5821680" y="706409"/>
            <a:ext cx="2593801" cy="1945351"/>
          </a:xfrm>
          <a:prstGeom prst="rect">
            <a:avLst/>
          </a:prstGeom>
        </p:spPr>
      </p:pic>
      <p:sp>
        <p:nvSpPr>
          <p:cNvPr id="4" name="Slide Number Placeholder 3">
            <a:extLst>
              <a:ext uri="{FF2B5EF4-FFF2-40B4-BE49-F238E27FC236}">
                <a16:creationId xmlns:a16="http://schemas.microsoft.com/office/drawing/2014/main" id="{E7EFD49C-4536-D040-A98D-AE98306D65B5}"/>
              </a:ext>
            </a:extLst>
          </p:cNvPr>
          <p:cNvSpPr>
            <a:spLocks noGrp="1"/>
          </p:cNvSpPr>
          <p:nvPr>
            <p:ph type="sldNum" sz="quarter" idx="12"/>
          </p:nvPr>
        </p:nvSpPr>
        <p:spPr/>
        <p:txBody>
          <a:bodyPr/>
          <a:lstStyle/>
          <a:p>
            <a:fld id="{051C7006-7120-F341-A188-F97DDD913081}" type="slidenum">
              <a:rPr lang="en-US" smtClean="0"/>
              <a:pPr/>
              <a:t>2</a:t>
            </a:fld>
            <a:endParaRPr lang="en-US" dirty="0"/>
          </a:p>
        </p:txBody>
      </p:sp>
    </p:spTree>
    <p:extLst>
      <p:ext uri="{BB962C8B-B14F-4D97-AF65-F5344CB8AC3E}">
        <p14:creationId xmlns:p14="http://schemas.microsoft.com/office/powerpoint/2010/main" val="169614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5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Ratios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4A432E-2407-0446-A5AA-CFC7F4984AE9}"/>
                  </a:ext>
                </a:extLst>
              </p:cNvPr>
              <p:cNvSpPr txBox="1"/>
              <p:nvPr/>
            </p:nvSpPr>
            <p:spPr>
              <a:xfrm>
                <a:off x="692690" y="1813560"/>
                <a:ext cx="3789371" cy="430887"/>
              </a:xfrm>
              <a:prstGeom prst="rect">
                <a:avLst/>
              </a:prstGeom>
              <a:noFill/>
            </p:spPr>
            <p:txBody>
              <a:bodyPr wrap="none" lIns="0" tIns="0" rIns="0" bIns="0" rtlCol="0">
                <a:spAutoFit/>
              </a:bodyPr>
              <a:lstStyle/>
              <a:p>
                <a:r>
                  <a:rPr lang="en-US" sz="2800" dirty="0"/>
                  <a:t>Total</a:t>
                </a:r>
                <a:r>
                  <a:rPr lang="en-US" sz="2800" b="0" dirty="0"/>
                  <a:t> counts: </a:t>
                </a:r>
                <a14:m>
                  <m:oMath xmlns:m="http://schemas.openxmlformats.org/officeDocument/2006/math">
                    <m:r>
                      <a:rPr lang="en-US" sz="2800" b="0" i="1" smtClean="0">
                        <a:latin typeface="Cambria Math" panose="02040503050406030204" pitchFamily="18" charset="0"/>
                      </a:rPr>
                      <m:t>𝑑</m:t>
                    </m:r>
                  </m:oMath>
                </a14:m>
                <a:r>
                  <a:rPr lang="en-US" sz="2800" baseline="-25000" dirty="0"/>
                  <a:t>1</a:t>
                </a:r>
                <a:r>
                  <a:rPr lang="en-US" sz="2800" dirty="0"/>
                  <a:t>, </a:t>
                </a:r>
                <a14:m>
                  <m:oMath xmlns:m="http://schemas.openxmlformats.org/officeDocument/2006/math">
                    <m:r>
                      <a:rPr lang="en-US" sz="2800" i="1">
                        <a:latin typeface="Cambria Math" panose="02040503050406030204" pitchFamily="18" charset="0"/>
                      </a:rPr>
                      <m:t>𝑑</m:t>
                    </m:r>
                  </m:oMath>
                </a14:m>
                <a:r>
                  <a:rPr lang="en-US" sz="2800" baseline="-25000" dirty="0"/>
                  <a:t>2</a:t>
                </a:r>
                <a:r>
                  <a:rPr lang="en-US" sz="2800" dirty="0"/>
                  <a:t>, </a:t>
                </a:r>
                <a14:m>
                  <m:oMath xmlns:m="http://schemas.openxmlformats.org/officeDocument/2006/math">
                    <m:r>
                      <a:rPr lang="en-US" sz="2800" i="1">
                        <a:latin typeface="Cambria Math" panose="02040503050406030204" pitchFamily="18" charset="0"/>
                      </a:rPr>
                      <m:t>𝑑</m:t>
                    </m:r>
                  </m:oMath>
                </a14:m>
                <a:r>
                  <a:rPr lang="en-US" sz="2800" baseline="-25000" dirty="0"/>
                  <a:t>3</a:t>
                </a:r>
                <a:r>
                  <a:rPr lang="en-US" sz="2800" dirty="0"/>
                  <a:t>,</a:t>
                </a:r>
                <a:r>
                  <a:rPr lang="en-US" sz="2800" baseline="-25000" dirty="0"/>
                  <a:t> </a:t>
                </a:r>
                <a14:m>
                  <m:oMath xmlns:m="http://schemas.openxmlformats.org/officeDocument/2006/math">
                    <m:r>
                      <a:rPr lang="en-US" sz="2800" i="1">
                        <a:latin typeface="Cambria Math" panose="02040503050406030204" pitchFamily="18" charset="0"/>
                      </a:rPr>
                      <m:t>𝑑</m:t>
                    </m:r>
                  </m:oMath>
                </a14:m>
                <a:r>
                  <a:rPr lang="en-US" sz="2800" baseline="-25000" dirty="0"/>
                  <a:t>4</a:t>
                </a:r>
                <a:endParaRPr lang="en-US" sz="2800" dirty="0"/>
              </a:p>
            </p:txBody>
          </p:sp>
        </mc:Choice>
        <mc:Fallback xmlns="">
          <p:sp>
            <p:nvSpPr>
              <p:cNvPr id="10" name="TextBox 9">
                <a:extLst>
                  <a:ext uri="{FF2B5EF4-FFF2-40B4-BE49-F238E27FC236}">
                    <a16:creationId xmlns:a16="http://schemas.microsoft.com/office/drawing/2014/main" id="{AE4A432E-2407-0446-A5AA-CFC7F4984AE9}"/>
                  </a:ext>
                </a:extLst>
              </p:cNvPr>
              <p:cNvSpPr txBox="1">
                <a:spLocks noRot="1" noChangeAspect="1" noMove="1" noResize="1" noEditPoints="1" noAdjustHandles="1" noChangeArrowheads="1" noChangeShapeType="1" noTextEdit="1"/>
              </p:cNvSpPr>
              <p:nvPr/>
            </p:nvSpPr>
            <p:spPr>
              <a:xfrm>
                <a:off x="692690" y="1813560"/>
                <a:ext cx="3789371" cy="430887"/>
              </a:xfrm>
              <a:prstGeom prst="rect">
                <a:avLst/>
              </a:prstGeom>
              <a:blipFill>
                <a:blip r:embed="rId3"/>
                <a:stretch>
                  <a:fillRect l="-5686" t="-25714" r="-2676"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83C923-3F27-564F-950F-963883421D4B}"/>
                  </a:ext>
                </a:extLst>
              </p:cNvPr>
              <p:cNvSpPr txBox="1"/>
              <p:nvPr/>
            </p:nvSpPr>
            <p:spPr>
              <a:xfrm>
                <a:off x="692690" y="3435011"/>
                <a:ext cx="5113516" cy="620554"/>
              </a:xfrm>
              <a:prstGeom prst="rect">
                <a:avLst/>
              </a:prstGeom>
              <a:noFill/>
            </p:spPr>
            <p:txBody>
              <a:bodyPr wrap="none" lIns="0" tIns="0" rIns="0" bIns="0" rtlCol="0">
                <a:spAutoFit/>
              </a:bodyPr>
              <a:lstStyle/>
              <a:p>
                <a:r>
                  <a:rPr lang="en-US" sz="2800" dirty="0"/>
                  <a:t>Individual ratios: </a:t>
                </a:r>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r>
                          <m:rPr>
                            <m:nor/>
                          </m:rPr>
                          <a:rPr lang="en-US" sz="2800" baseline="-25000" dirty="0"/>
                          <m:t>1</m:t>
                        </m:r>
                      </m:num>
                      <m:den>
                        <m:r>
                          <a:rPr lang="en-US" sz="2800" i="1">
                            <a:latin typeface="Cambria Math" panose="02040503050406030204" pitchFamily="18" charset="0"/>
                          </a:rPr>
                          <m:t>𝑑</m:t>
                        </m:r>
                        <m:r>
                          <m:rPr>
                            <m:nor/>
                          </m:rPr>
                          <a:rPr lang="en-US" sz="2800" baseline="-25000" dirty="0"/>
                          <m:t>2</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𝑑</m:t>
                        </m:r>
                        <m:r>
                          <m:rPr>
                            <m:nor/>
                          </m:rPr>
                          <a:rPr lang="en-US" sz="2800" baseline="-25000" dirty="0"/>
                          <m:t>1</m:t>
                        </m:r>
                      </m:num>
                      <m:den>
                        <m:r>
                          <a:rPr lang="en-US" sz="2800" i="1">
                            <a:latin typeface="Cambria Math" panose="02040503050406030204" pitchFamily="18" charset="0"/>
                          </a:rPr>
                          <m:t>𝑑</m:t>
                        </m:r>
                        <m:r>
                          <m:rPr>
                            <m:nor/>
                          </m:rPr>
                          <a:rPr lang="en-US" sz="2800" baseline="-25000" dirty="0"/>
                          <m:t>3</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m:rPr>
                            <m:nor/>
                          </m:rPr>
                          <a:rPr lang="en-US" sz="2800" baseline="-25000" dirty="0"/>
                          <m:t>1</m:t>
                        </m:r>
                      </m:num>
                      <m:den>
                        <m:r>
                          <a:rPr lang="en-US" sz="2800" i="1">
                            <a:latin typeface="Cambria Math" panose="02040503050406030204" pitchFamily="18" charset="0"/>
                          </a:rPr>
                          <m:t>𝑑</m:t>
                        </m:r>
                        <m:r>
                          <m:rPr>
                            <m:nor/>
                          </m:rPr>
                          <a:rPr lang="en-US" sz="2800" baseline="-25000" dirty="0"/>
                          <m:t>4</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m:rPr>
                            <m:nor/>
                          </m:rPr>
                          <a:rPr lang="en-US" sz="2800" baseline="-25000" dirty="0"/>
                          <m:t>2</m:t>
                        </m:r>
                      </m:num>
                      <m:den>
                        <m:r>
                          <a:rPr lang="en-US" sz="2800" i="1">
                            <a:latin typeface="Cambria Math" panose="02040503050406030204" pitchFamily="18" charset="0"/>
                          </a:rPr>
                          <m:t>𝑑</m:t>
                        </m:r>
                        <m:r>
                          <m:rPr>
                            <m:nor/>
                          </m:rPr>
                          <a:rPr lang="en-US" sz="2800" baseline="-25000" dirty="0"/>
                          <m:t>3</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m:rPr>
                            <m:nor/>
                          </m:rPr>
                          <a:rPr lang="en-US" sz="2800" baseline="-25000" dirty="0"/>
                          <m:t>2</m:t>
                        </m:r>
                      </m:num>
                      <m:den>
                        <m:r>
                          <a:rPr lang="en-US" sz="2800" i="1">
                            <a:latin typeface="Cambria Math" panose="02040503050406030204" pitchFamily="18" charset="0"/>
                          </a:rPr>
                          <m:t>𝑑</m:t>
                        </m:r>
                        <m:r>
                          <m:rPr>
                            <m:nor/>
                          </m:rPr>
                          <a:rPr lang="en-US" sz="2800" baseline="-25000" dirty="0"/>
                          <m:t>4</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m:rPr>
                            <m:nor/>
                          </m:rPr>
                          <a:rPr lang="en-US" sz="2800" baseline="-25000" dirty="0"/>
                          <m:t>3</m:t>
                        </m:r>
                      </m:num>
                      <m:den>
                        <m:r>
                          <a:rPr lang="en-US" sz="2800" i="1">
                            <a:latin typeface="Cambria Math" panose="02040503050406030204" pitchFamily="18" charset="0"/>
                          </a:rPr>
                          <m:t>𝑑</m:t>
                        </m:r>
                        <m:r>
                          <m:rPr>
                            <m:nor/>
                          </m:rPr>
                          <a:rPr lang="en-US" sz="2800" baseline="-25000" dirty="0"/>
                          <m:t>4</m:t>
                        </m:r>
                      </m:den>
                    </m:f>
                  </m:oMath>
                </a14:m>
                <a:endParaRPr lang="en-US" sz="2800" dirty="0"/>
              </a:p>
            </p:txBody>
          </p:sp>
        </mc:Choice>
        <mc:Fallback xmlns="">
          <p:sp>
            <p:nvSpPr>
              <p:cNvPr id="13" name="TextBox 12">
                <a:extLst>
                  <a:ext uri="{FF2B5EF4-FFF2-40B4-BE49-F238E27FC236}">
                    <a16:creationId xmlns:a16="http://schemas.microsoft.com/office/drawing/2014/main" id="{5F83C923-3F27-564F-950F-963883421D4B}"/>
                  </a:ext>
                </a:extLst>
              </p:cNvPr>
              <p:cNvSpPr txBox="1">
                <a:spLocks noRot="1" noChangeAspect="1" noMove="1" noResize="1" noEditPoints="1" noAdjustHandles="1" noChangeArrowheads="1" noChangeShapeType="1" noTextEdit="1"/>
              </p:cNvSpPr>
              <p:nvPr/>
            </p:nvSpPr>
            <p:spPr>
              <a:xfrm>
                <a:off x="692690" y="3435011"/>
                <a:ext cx="5113516" cy="620554"/>
              </a:xfrm>
              <a:prstGeom prst="rect">
                <a:avLst/>
              </a:prstGeom>
              <a:blipFill>
                <a:blip r:embed="rId4"/>
                <a:stretch>
                  <a:fillRect l="-4218" r="-496"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B8C44D-32E1-554E-959A-D77A6B27F833}"/>
                  </a:ext>
                </a:extLst>
              </p:cNvPr>
              <p:cNvSpPr txBox="1"/>
              <p:nvPr/>
            </p:nvSpPr>
            <p:spPr>
              <a:xfrm>
                <a:off x="692690" y="5246130"/>
                <a:ext cx="7536910" cy="620554"/>
              </a:xfrm>
              <a:prstGeom prst="rect">
                <a:avLst/>
              </a:prstGeom>
              <a:noFill/>
            </p:spPr>
            <p:txBody>
              <a:bodyPr wrap="square" lIns="0" tIns="0" rIns="0" bIns="0" rtlCol="0">
                <a:spAutoFit/>
              </a:bodyPr>
              <a:lstStyle/>
              <a:p>
                <a:r>
                  <a:rPr lang="en-US" sz="2800" dirty="0"/>
                  <a:t>Sum ratios: </a:t>
                </a:r>
                <a14:m>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m:t>
                        </m:r>
                        <m:r>
                          <m:rPr>
                            <m:nor/>
                          </m:rPr>
                          <a:rPr lang="en-US" sz="2800" baseline="-25000" dirty="0"/>
                          <m:t>1</m:t>
                        </m:r>
                      </m:num>
                      <m:den>
                        <m:r>
                          <a:rPr lang="en-US" sz="2800" i="1">
                            <a:latin typeface="Cambria Math" panose="02040503050406030204" pitchFamily="18" charset="0"/>
                          </a:rPr>
                          <m:t>𝑑</m:t>
                        </m:r>
                        <m:r>
                          <m:rPr>
                            <m:nor/>
                          </m:rPr>
                          <a:rPr lang="en-US" sz="2800" baseline="-25000" dirty="0"/>
                          <m:t>2</m:t>
                        </m:r>
                        <m:r>
                          <m:rPr>
                            <m:nor/>
                          </m:rPr>
                          <a:rPr lang="en-US" sz="2800" b="0" i="0" dirty="0" smtClean="0"/>
                          <m:t>+</m:t>
                        </m:r>
                        <m:r>
                          <a:rPr lang="en-US" sz="2800" i="1">
                            <a:latin typeface="Cambria Math" panose="02040503050406030204" pitchFamily="18" charset="0"/>
                          </a:rPr>
                          <m:t>𝑑</m:t>
                        </m:r>
                        <m:r>
                          <m:rPr>
                            <m:nor/>
                          </m:rPr>
                          <a:rPr lang="en-US" sz="2800" baseline="-25000" dirty="0"/>
                          <m:t>3</m:t>
                        </m:r>
                        <m:r>
                          <m:rPr>
                            <m:nor/>
                          </m:rPr>
                          <a:rPr lang="en-US" sz="2800" b="0" i="0" dirty="0" smtClean="0"/>
                          <m:t>+</m:t>
                        </m:r>
                        <m:r>
                          <a:rPr lang="en-US" sz="2800" i="1">
                            <a:latin typeface="Cambria Math" panose="02040503050406030204" pitchFamily="18" charset="0"/>
                          </a:rPr>
                          <m:t>𝑑</m:t>
                        </m:r>
                        <m:r>
                          <m:rPr>
                            <m:nor/>
                          </m:rPr>
                          <a:rPr lang="en-US" sz="2800" baseline="-25000" dirty="0"/>
                          <m:t>4</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𝑑</m:t>
                        </m:r>
                        <m:r>
                          <m:rPr>
                            <m:nor/>
                          </m:rPr>
                          <a:rPr lang="en-US" sz="2800" b="0" i="0" baseline="-25000" dirty="0" smtClean="0"/>
                          <m:t>2</m:t>
                        </m:r>
                      </m:num>
                      <m:den>
                        <m:r>
                          <a:rPr lang="en-US" sz="2800" i="1">
                            <a:latin typeface="Cambria Math" panose="02040503050406030204" pitchFamily="18" charset="0"/>
                          </a:rPr>
                          <m:t>𝑑</m:t>
                        </m:r>
                        <m:r>
                          <m:rPr>
                            <m:nor/>
                          </m:rPr>
                          <a:rPr lang="en-US" sz="2800" b="0" i="0" baseline="-25000" dirty="0" smtClean="0"/>
                          <m:t>1</m:t>
                        </m:r>
                        <m:r>
                          <m:rPr>
                            <m:nor/>
                          </m:rPr>
                          <a:rPr lang="en-US" sz="2800" dirty="0"/>
                          <m:t>+</m:t>
                        </m:r>
                        <m:r>
                          <a:rPr lang="en-US" sz="2800" i="1">
                            <a:latin typeface="Cambria Math" panose="02040503050406030204" pitchFamily="18" charset="0"/>
                          </a:rPr>
                          <m:t>𝑑</m:t>
                        </m:r>
                        <m:r>
                          <m:rPr>
                            <m:nor/>
                          </m:rPr>
                          <a:rPr lang="en-US" sz="2800" baseline="-25000" dirty="0"/>
                          <m:t>3</m:t>
                        </m:r>
                        <m:r>
                          <m:rPr>
                            <m:nor/>
                          </m:rPr>
                          <a:rPr lang="en-US" sz="2800" dirty="0"/>
                          <m:t>+</m:t>
                        </m:r>
                        <m:r>
                          <a:rPr lang="en-US" sz="2800" i="1">
                            <a:latin typeface="Cambria Math" panose="02040503050406030204" pitchFamily="18" charset="0"/>
                          </a:rPr>
                          <m:t>𝑑</m:t>
                        </m:r>
                        <m:r>
                          <m:rPr>
                            <m:nor/>
                          </m:rPr>
                          <a:rPr lang="en-US" sz="2800" baseline="-25000" dirty="0"/>
                          <m:t>4</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m:rPr>
                            <m:nor/>
                          </m:rPr>
                          <a:rPr lang="en-US" sz="2800" b="0" i="0" baseline="-25000" dirty="0" smtClean="0"/>
                          <m:t>3</m:t>
                        </m:r>
                      </m:num>
                      <m:den>
                        <m:r>
                          <a:rPr lang="en-US" sz="2800" i="1">
                            <a:latin typeface="Cambria Math" panose="02040503050406030204" pitchFamily="18" charset="0"/>
                          </a:rPr>
                          <m:t>𝑑</m:t>
                        </m:r>
                        <m:r>
                          <m:rPr>
                            <m:nor/>
                          </m:rPr>
                          <a:rPr lang="en-US" sz="2800" b="0" i="0" baseline="-25000" dirty="0" smtClean="0"/>
                          <m:t>1</m:t>
                        </m:r>
                        <m:r>
                          <m:rPr>
                            <m:nor/>
                          </m:rPr>
                          <a:rPr lang="en-US" sz="2800" dirty="0"/>
                          <m:t>+</m:t>
                        </m:r>
                        <m:r>
                          <a:rPr lang="en-US" sz="2800" i="1">
                            <a:latin typeface="Cambria Math" panose="02040503050406030204" pitchFamily="18" charset="0"/>
                          </a:rPr>
                          <m:t>𝑑</m:t>
                        </m:r>
                        <m:r>
                          <m:rPr>
                            <m:nor/>
                          </m:rPr>
                          <a:rPr lang="en-US" sz="2800" b="0" i="0" baseline="-25000" dirty="0" smtClean="0"/>
                          <m:t>2</m:t>
                        </m:r>
                        <m:r>
                          <m:rPr>
                            <m:nor/>
                          </m:rPr>
                          <a:rPr lang="en-US" sz="2800" dirty="0"/>
                          <m:t>+</m:t>
                        </m:r>
                        <m:r>
                          <a:rPr lang="en-US" sz="2800" i="1">
                            <a:latin typeface="Cambria Math" panose="02040503050406030204" pitchFamily="18" charset="0"/>
                          </a:rPr>
                          <m:t>𝑑</m:t>
                        </m:r>
                        <m:r>
                          <m:rPr>
                            <m:nor/>
                          </m:rPr>
                          <a:rPr lang="en-US" sz="2800" baseline="-25000" dirty="0"/>
                          <m:t>4</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m:rPr>
                            <m:nor/>
                          </m:rPr>
                          <a:rPr lang="en-US" sz="2800" b="0" i="0" baseline="-25000" dirty="0" smtClean="0"/>
                          <m:t>4</m:t>
                        </m:r>
                      </m:num>
                      <m:den>
                        <m:r>
                          <a:rPr lang="en-US" sz="2800" i="1">
                            <a:latin typeface="Cambria Math" panose="02040503050406030204" pitchFamily="18" charset="0"/>
                          </a:rPr>
                          <m:t>𝑑</m:t>
                        </m:r>
                        <m:r>
                          <m:rPr>
                            <m:nor/>
                          </m:rPr>
                          <a:rPr lang="en-US" sz="2800" b="0" i="0" baseline="-25000" dirty="0" smtClean="0"/>
                          <m:t>1</m:t>
                        </m:r>
                        <m:r>
                          <m:rPr>
                            <m:nor/>
                          </m:rPr>
                          <a:rPr lang="en-US" sz="2800" dirty="0"/>
                          <m:t>+</m:t>
                        </m:r>
                        <m:r>
                          <a:rPr lang="en-US" sz="2800" i="1">
                            <a:latin typeface="Cambria Math" panose="02040503050406030204" pitchFamily="18" charset="0"/>
                          </a:rPr>
                          <m:t>𝑑</m:t>
                        </m:r>
                        <m:r>
                          <m:rPr>
                            <m:nor/>
                          </m:rPr>
                          <a:rPr lang="en-US" sz="2800" b="0" i="0" baseline="-25000" dirty="0" smtClean="0"/>
                          <m:t>2</m:t>
                        </m:r>
                        <m:r>
                          <m:rPr>
                            <m:nor/>
                          </m:rPr>
                          <a:rPr lang="en-US" sz="2800" dirty="0"/>
                          <m:t>+</m:t>
                        </m:r>
                        <m:r>
                          <a:rPr lang="en-US" sz="2800" i="1">
                            <a:latin typeface="Cambria Math" panose="02040503050406030204" pitchFamily="18" charset="0"/>
                          </a:rPr>
                          <m:t>𝑑</m:t>
                        </m:r>
                        <m:r>
                          <m:rPr>
                            <m:nor/>
                          </m:rPr>
                          <a:rPr lang="en-US" sz="2800" b="0" i="0" baseline="-25000" dirty="0" smtClean="0"/>
                          <m:t>3</m:t>
                        </m:r>
                      </m:den>
                    </m:f>
                  </m:oMath>
                </a14:m>
                <a:endParaRPr lang="en-US" sz="2800" dirty="0"/>
              </a:p>
            </p:txBody>
          </p:sp>
        </mc:Choice>
        <mc:Fallback xmlns="">
          <p:sp>
            <p:nvSpPr>
              <p:cNvPr id="15" name="TextBox 14">
                <a:extLst>
                  <a:ext uri="{FF2B5EF4-FFF2-40B4-BE49-F238E27FC236}">
                    <a16:creationId xmlns:a16="http://schemas.microsoft.com/office/drawing/2014/main" id="{68B8C44D-32E1-554E-959A-D77A6B27F833}"/>
                  </a:ext>
                </a:extLst>
              </p:cNvPr>
              <p:cNvSpPr txBox="1">
                <a:spLocks noRot="1" noChangeAspect="1" noMove="1" noResize="1" noEditPoints="1" noAdjustHandles="1" noChangeArrowheads="1" noChangeShapeType="1" noTextEdit="1"/>
              </p:cNvSpPr>
              <p:nvPr/>
            </p:nvSpPr>
            <p:spPr>
              <a:xfrm>
                <a:off x="692690" y="5246130"/>
                <a:ext cx="7536910" cy="620554"/>
              </a:xfrm>
              <a:prstGeom prst="rect">
                <a:avLst/>
              </a:prstGeom>
              <a:blipFill>
                <a:blip r:embed="rId5"/>
                <a:stretch>
                  <a:fillRect l="-2862" b="-2200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8C97E64-D2F6-F948-8F25-D95B3656D21B}"/>
              </a:ext>
            </a:extLst>
          </p:cNvPr>
          <p:cNvSpPr>
            <a:spLocks noGrp="1"/>
          </p:cNvSpPr>
          <p:nvPr>
            <p:ph type="sldNum" sz="quarter" idx="12"/>
          </p:nvPr>
        </p:nvSpPr>
        <p:spPr/>
        <p:txBody>
          <a:bodyPr/>
          <a:lstStyle/>
          <a:p>
            <a:fld id="{051C7006-7120-F341-A188-F97DDD913081}" type="slidenum">
              <a:rPr lang="en-US" smtClean="0"/>
              <a:pPr/>
              <a:t>20</a:t>
            </a:fld>
            <a:endParaRPr lang="en-US" dirty="0"/>
          </a:p>
        </p:txBody>
      </p:sp>
      <p:graphicFrame>
        <p:nvGraphicFramePr>
          <p:cNvPr id="4" name="Table 3">
            <a:extLst>
              <a:ext uri="{FF2B5EF4-FFF2-40B4-BE49-F238E27FC236}">
                <a16:creationId xmlns:a16="http://schemas.microsoft.com/office/drawing/2014/main" id="{3D62F3A7-A509-7C4C-B068-36E8DDC93A25}"/>
              </a:ext>
            </a:extLst>
          </p:cNvPr>
          <p:cNvGraphicFramePr>
            <a:graphicFrameLocks noGrp="1"/>
          </p:cNvGraphicFramePr>
          <p:nvPr>
            <p:extLst>
              <p:ext uri="{D42A27DB-BD31-4B8C-83A1-F6EECF244321}">
                <p14:modId xmlns:p14="http://schemas.microsoft.com/office/powerpoint/2010/main" val="2052014110"/>
              </p:ext>
            </p:extLst>
          </p:nvPr>
        </p:nvGraphicFramePr>
        <p:xfrm>
          <a:off x="5029200" y="1684644"/>
          <a:ext cx="3786996" cy="1483360"/>
        </p:xfrm>
        <a:graphic>
          <a:graphicData uri="http://schemas.openxmlformats.org/drawingml/2006/table">
            <a:tbl>
              <a:tblPr firstRow="1" bandRow="1">
                <a:tableStyleId>{F5AB1C69-6EDB-4FF4-983F-18BD219EF322}</a:tableStyleId>
              </a:tblPr>
              <a:tblGrid>
                <a:gridCol w="2334636">
                  <a:extLst>
                    <a:ext uri="{9D8B030D-6E8A-4147-A177-3AD203B41FA5}">
                      <a16:colId xmlns:a16="http://schemas.microsoft.com/office/drawing/2014/main" val="1926945332"/>
                    </a:ext>
                  </a:extLst>
                </a:gridCol>
                <a:gridCol w="1452360">
                  <a:extLst>
                    <a:ext uri="{9D8B030D-6E8A-4147-A177-3AD203B41FA5}">
                      <a16:colId xmlns:a16="http://schemas.microsoft.com/office/drawing/2014/main" val="2212828198"/>
                    </a:ext>
                  </a:extLst>
                </a:gridCol>
              </a:tblGrid>
              <a:tr h="370840">
                <a:tc>
                  <a:txBody>
                    <a:bodyPr/>
                    <a:lstStyle/>
                    <a:p>
                      <a:pPr algn="ctr"/>
                      <a:r>
                        <a:rPr lang="en-US" dirty="0"/>
                        <a:t>Ratio Method</a:t>
                      </a:r>
                    </a:p>
                  </a:txBody>
                  <a:tcPr/>
                </a:tc>
                <a:tc>
                  <a:txBody>
                    <a:bodyPr/>
                    <a:lstStyle/>
                    <a:p>
                      <a:pPr algn="ctr"/>
                      <a:r>
                        <a:rPr lang="en-US" dirty="0"/>
                        <a:t>RMSE</a:t>
                      </a:r>
                    </a:p>
                  </a:txBody>
                  <a:tcPr/>
                </a:tc>
                <a:extLst>
                  <a:ext uri="{0D108BD9-81ED-4DB2-BD59-A6C34878D82A}">
                    <a16:rowId xmlns:a16="http://schemas.microsoft.com/office/drawing/2014/main" val="2920180017"/>
                  </a:ext>
                </a:extLst>
              </a:tr>
              <a:tr h="370840">
                <a:tc>
                  <a:txBody>
                    <a:bodyPr/>
                    <a:lstStyle/>
                    <a:p>
                      <a:pPr algn="ctr"/>
                      <a:r>
                        <a:rPr lang="en-US" dirty="0"/>
                        <a:t>Total Counts</a:t>
                      </a:r>
                    </a:p>
                  </a:txBody>
                  <a:tcPr/>
                </a:tc>
                <a:tc>
                  <a:txBody>
                    <a:bodyPr/>
                    <a:lstStyle/>
                    <a:p>
                      <a:pPr algn="ctr"/>
                      <a:r>
                        <a:rPr lang="en-US" dirty="0"/>
                        <a:t>92.5</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72782295"/>
                  </a:ext>
                </a:extLst>
              </a:tr>
              <a:tr h="370840">
                <a:tc>
                  <a:txBody>
                    <a:bodyPr/>
                    <a:lstStyle/>
                    <a:p>
                      <a:pPr algn="ctr"/>
                      <a:r>
                        <a:rPr lang="en-US" dirty="0"/>
                        <a:t>Individual Ratios</a:t>
                      </a:r>
                    </a:p>
                  </a:txBody>
                  <a:tcPr/>
                </a:tc>
                <a:tc>
                  <a:txBody>
                    <a:bodyPr/>
                    <a:lstStyle/>
                    <a:p>
                      <a:pPr algn="ctr"/>
                      <a:r>
                        <a:rPr lang="en-US" dirty="0"/>
                        <a:t>48.1</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278050437"/>
                  </a:ext>
                </a:extLst>
              </a:tr>
              <a:tr h="370840">
                <a:tc>
                  <a:txBody>
                    <a:bodyPr/>
                    <a:lstStyle/>
                    <a:p>
                      <a:pPr algn="ctr"/>
                      <a:r>
                        <a:rPr lang="en-US" dirty="0"/>
                        <a:t>Sum Ratios</a:t>
                      </a:r>
                    </a:p>
                  </a:txBody>
                  <a:tcPr/>
                </a:tc>
                <a:tc>
                  <a:txBody>
                    <a:bodyPr/>
                    <a:lstStyle/>
                    <a:p>
                      <a:pPr algn="ctr"/>
                      <a:r>
                        <a:rPr lang="en-US" dirty="0"/>
                        <a:t>48.8</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4210980171"/>
                  </a:ext>
                </a:extLst>
              </a:tr>
            </a:tbl>
          </a:graphicData>
        </a:graphic>
      </p:graphicFrame>
    </p:spTree>
    <p:extLst>
      <p:ext uri="{BB962C8B-B14F-4D97-AF65-F5344CB8AC3E}">
        <p14:creationId xmlns:p14="http://schemas.microsoft.com/office/powerpoint/2010/main" val="2591460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Ratios </a:t>
            </a:r>
          </a:p>
        </p:txBody>
      </p:sp>
      <p:sp>
        <p:nvSpPr>
          <p:cNvPr id="3" name="Slide Number Placeholder 2">
            <a:extLst>
              <a:ext uri="{FF2B5EF4-FFF2-40B4-BE49-F238E27FC236}">
                <a16:creationId xmlns:a16="http://schemas.microsoft.com/office/drawing/2014/main" id="{E5B076CA-974C-8746-A550-87315FFEC61C}"/>
              </a:ext>
            </a:extLst>
          </p:cNvPr>
          <p:cNvSpPr>
            <a:spLocks noGrp="1"/>
          </p:cNvSpPr>
          <p:nvPr>
            <p:ph type="sldNum" sz="quarter" idx="12"/>
          </p:nvPr>
        </p:nvSpPr>
        <p:spPr/>
        <p:txBody>
          <a:bodyPr/>
          <a:lstStyle/>
          <a:p>
            <a:fld id="{051C7006-7120-F341-A188-F97DDD913081}" type="slidenum">
              <a:rPr lang="en-US" smtClean="0"/>
              <a:pPr/>
              <a:t>21</a:t>
            </a:fld>
            <a:endParaRPr lang="en-US" dirty="0"/>
          </a:p>
        </p:txBody>
      </p:sp>
      <p:graphicFrame>
        <p:nvGraphicFramePr>
          <p:cNvPr id="4" name="Table 3">
            <a:extLst>
              <a:ext uri="{FF2B5EF4-FFF2-40B4-BE49-F238E27FC236}">
                <a16:creationId xmlns:a16="http://schemas.microsoft.com/office/drawing/2014/main" id="{DCDD4A76-ACF8-1F49-A4C4-789A9DC92E71}"/>
              </a:ext>
            </a:extLst>
          </p:cNvPr>
          <p:cNvGraphicFramePr>
            <a:graphicFrameLocks noGrp="1"/>
          </p:cNvGraphicFramePr>
          <p:nvPr>
            <p:extLst>
              <p:ext uri="{D42A27DB-BD31-4B8C-83A1-F6EECF244321}">
                <p14:modId xmlns:p14="http://schemas.microsoft.com/office/powerpoint/2010/main" val="2607024311"/>
              </p:ext>
            </p:extLst>
          </p:nvPr>
        </p:nvGraphicFramePr>
        <p:xfrm>
          <a:off x="744747" y="2812960"/>
          <a:ext cx="7654506" cy="1854200"/>
        </p:xfrm>
        <a:graphic>
          <a:graphicData uri="http://schemas.openxmlformats.org/drawingml/2006/table">
            <a:tbl>
              <a:tblPr firstRow="1" bandRow="1">
                <a:tableStyleId>{F5AB1C69-6EDB-4FF4-983F-18BD219EF322}</a:tableStyleId>
              </a:tblPr>
              <a:tblGrid>
                <a:gridCol w="2139352">
                  <a:extLst>
                    <a:ext uri="{9D8B030D-6E8A-4147-A177-3AD203B41FA5}">
                      <a16:colId xmlns:a16="http://schemas.microsoft.com/office/drawing/2014/main" val="1677691430"/>
                    </a:ext>
                  </a:extLst>
                </a:gridCol>
                <a:gridCol w="2963652">
                  <a:extLst>
                    <a:ext uri="{9D8B030D-6E8A-4147-A177-3AD203B41FA5}">
                      <a16:colId xmlns:a16="http://schemas.microsoft.com/office/drawing/2014/main" val="162724851"/>
                    </a:ext>
                  </a:extLst>
                </a:gridCol>
                <a:gridCol w="2551502">
                  <a:extLst>
                    <a:ext uri="{9D8B030D-6E8A-4147-A177-3AD203B41FA5}">
                      <a16:colId xmlns:a16="http://schemas.microsoft.com/office/drawing/2014/main" val="1759593491"/>
                    </a:ext>
                  </a:extLst>
                </a:gridCol>
              </a:tblGrid>
              <a:tr h="370840">
                <a:tc>
                  <a:txBody>
                    <a:bodyPr/>
                    <a:lstStyle/>
                    <a:p>
                      <a:pPr algn="ctr"/>
                      <a:r>
                        <a:rPr lang="en-US" dirty="0"/>
                        <a:t>Source Distance</a:t>
                      </a:r>
                    </a:p>
                  </a:txBody>
                  <a:tcPr/>
                </a:tc>
                <a:tc>
                  <a:txBody>
                    <a:bodyPr/>
                    <a:lstStyle/>
                    <a:p>
                      <a:pPr algn="ctr"/>
                      <a:r>
                        <a:rPr lang="en-US" dirty="0"/>
                        <a:t>Individual Ratio Testing Error</a:t>
                      </a:r>
                    </a:p>
                  </a:txBody>
                  <a:tcPr/>
                </a:tc>
                <a:tc>
                  <a:txBody>
                    <a:bodyPr/>
                    <a:lstStyle/>
                    <a:p>
                      <a:pPr algn="ctr"/>
                      <a:r>
                        <a:rPr lang="en-US" dirty="0"/>
                        <a:t>Raw Count Testing Error</a:t>
                      </a:r>
                    </a:p>
                  </a:txBody>
                  <a:tcPr/>
                </a:tc>
                <a:extLst>
                  <a:ext uri="{0D108BD9-81ED-4DB2-BD59-A6C34878D82A}">
                    <a16:rowId xmlns:a16="http://schemas.microsoft.com/office/drawing/2014/main" val="2202819128"/>
                  </a:ext>
                </a:extLst>
              </a:tr>
              <a:tr h="370840">
                <a:tc>
                  <a:txBody>
                    <a:bodyPr/>
                    <a:lstStyle/>
                    <a:p>
                      <a:pPr algn="ctr"/>
                      <a:r>
                        <a:rPr lang="en-US" dirty="0"/>
                        <a:t>0.53 m</a:t>
                      </a:r>
                    </a:p>
                  </a:txBody>
                  <a:tcPr/>
                </a:tc>
                <a:tc>
                  <a:txBody>
                    <a:bodyPr/>
                    <a:lstStyle/>
                    <a:p>
                      <a:pPr algn="ctr"/>
                      <a:r>
                        <a:rPr lang="en-US" dirty="0"/>
                        <a:t>16.2</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10.5</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169043894"/>
                  </a:ext>
                </a:extLst>
              </a:tr>
              <a:tr h="370840">
                <a:tc>
                  <a:txBody>
                    <a:bodyPr/>
                    <a:lstStyle/>
                    <a:p>
                      <a:pPr algn="ctr"/>
                      <a:r>
                        <a:rPr lang="en-US" dirty="0"/>
                        <a:t>0.91 m</a:t>
                      </a:r>
                    </a:p>
                  </a:txBody>
                  <a:tcPr/>
                </a:tc>
                <a:tc>
                  <a:txBody>
                    <a:bodyPr/>
                    <a:lstStyle/>
                    <a:p>
                      <a:pPr algn="ctr"/>
                      <a:r>
                        <a:rPr lang="en-US" dirty="0"/>
                        <a:t>46.9</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42.8</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45911699"/>
                  </a:ext>
                </a:extLst>
              </a:tr>
              <a:tr h="370840">
                <a:tc>
                  <a:txBody>
                    <a:bodyPr/>
                    <a:lstStyle/>
                    <a:p>
                      <a:pPr algn="ctr"/>
                      <a:r>
                        <a:rPr lang="en-US" dirty="0"/>
                        <a:t>0.53 m to 0.91 m</a:t>
                      </a:r>
                    </a:p>
                  </a:txBody>
                  <a:tcPr/>
                </a:tc>
                <a:tc>
                  <a:txBody>
                    <a:bodyPr/>
                    <a:lstStyle/>
                    <a:p>
                      <a:pPr algn="ctr"/>
                      <a:r>
                        <a:rPr lang="en-US" dirty="0"/>
                        <a:t>64.9</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129.5</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509660987"/>
                  </a:ext>
                </a:extLst>
              </a:tr>
              <a:tr h="370840">
                <a:tc>
                  <a:txBody>
                    <a:bodyPr/>
                    <a:lstStyle/>
                    <a:p>
                      <a:pPr algn="ctr"/>
                      <a:r>
                        <a:rPr lang="en-US" dirty="0"/>
                        <a:t>0.91 m to 0.53 m</a:t>
                      </a:r>
                    </a:p>
                  </a:txBody>
                  <a:tcPr/>
                </a:tc>
                <a:tc>
                  <a:txBody>
                    <a:bodyPr/>
                    <a:lstStyle/>
                    <a:p>
                      <a:pPr algn="ctr"/>
                      <a:r>
                        <a:rPr lang="en-US" dirty="0"/>
                        <a:t>39.2</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89.1</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31853445"/>
                  </a:ext>
                </a:extLst>
              </a:tr>
            </a:tbl>
          </a:graphicData>
        </a:graphic>
      </p:graphicFrame>
    </p:spTree>
    <p:extLst>
      <p:ext uri="{BB962C8B-B14F-4D97-AF65-F5344CB8AC3E}">
        <p14:creationId xmlns:p14="http://schemas.microsoft.com/office/powerpoint/2010/main" val="100415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 Ratios </a:t>
            </a:r>
          </a:p>
        </p:txBody>
      </p:sp>
      <p:sp>
        <p:nvSpPr>
          <p:cNvPr id="3" name="Slide Number Placeholder 2">
            <a:extLst>
              <a:ext uri="{FF2B5EF4-FFF2-40B4-BE49-F238E27FC236}">
                <a16:creationId xmlns:a16="http://schemas.microsoft.com/office/drawing/2014/main" id="{B41A3F54-B089-9C4A-A3F4-38E26C662415}"/>
              </a:ext>
            </a:extLst>
          </p:cNvPr>
          <p:cNvSpPr>
            <a:spLocks noGrp="1"/>
          </p:cNvSpPr>
          <p:nvPr>
            <p:ph type="sldNum" sz="quarter" idx="12"/>
          </p:nvPr>
        </p:nvSpPr>
        <p:spPr/>
        <p:txBody>
          <a:bodyPr/>
          <a:lstStyle/>
          <a:p>
            <a:fld id="{051C7006-7120-F341-A188-F97DDD913081}" type="slidenum">
              <a:rPr lang="en-US" smtClean="0"/>
              <a:pPr/>
              <a:t>22</a:t>
            </a:fld>
            <a:endParaRPr lang="en-US" dirty="0"/>
          </a:p>
        </p:txBody>
      </p:sp>
      <p:graphicFrame>
        <p:nvGraphicFramePr>
          <p:cNvPr id="5" name="Table 4">
            <a:extLst>
              <a:ext uri="{FF2B5EF4-FFF2-40B4-BE49-F238E27FC236}">
                <a16:creationId xmlns:a16="http://schemas.microsoft.com/office/drawing/2014/main" id="{FE03AE70-C700-8F41-9050-3C81B65FE1DF}"/>
              </a:ext>
            </a:extLst>
          </p:cNvPr>
          <p:cNvGraphicFramePr>
            <a:graphicFrameLocks noGrp="1"/>
          </p:cNvGraphicFramePr>
          <p:nvPr>
            <p:extLst>
              <p:ext uri="{D42A27DB-BD31-4B8C-83A1-F6EECF244321}">
                <p14:modId xmlns:p14="http://schemas.microsoft.com/office/powerpoint/2010/main" val="1734309914"/>
              </p:ext>
            </p:extLst>
          </p:nvPr>
        </p:nvGraphicFramePr>
        <p:xfrm>
          <a:off x="744747" y="2812960"/>
          <a:ext cx="7654506" cy="1854200"/>
        </p:xfrm>
        <a:graphic>
          <a:graphicData uri="http://schemas.openxmlformats.org/drawingml/2006/table">
            <a:tbl>
              <a:tblPr firstRow="1" bandRow="1">
                <a:tableStyleId>{F5AB1C69-6EDB-4FF4-983F-18BD219EF322}</a:tableStyleId>
              </a:tblPr>
              <a:tblGrid>
                <a:gridCol w="2139352">
                  <a:extLst>
                    <a:ext uri="{9D8B030D-6E8A-4147-A177-3AD203B41FA5}">
                      <a16:colId xmlns:a16="http://schemas.microsoft.com/office/drawing/2014/main" val="1677691430"/>
                    </a:ext>
                  </a:extLst>
                </a:gridCol>
                <a:gridCol w="2963652">
                  <a:extLst>
                    <a:ext uri="{9D8B030D-6E8A-4147-A177-3AD203B41FA5}">
                      <a16:colId xmlns:a16="http://schemas.microsoft.com/office/drawing/2014/main" val="162724851"/>
                    </a:ext>
                  </a:extLst>
                </a:gridCol>
                <a:gridCol w="2551502">
                  <a:extLst>
                    <a:ext uri="{9D8B030D-6E8A-4147-A177-3AD203B41FA5}">
                      <a16:colId xmlns:a16="http://schemas.microsoft.com/office/drawing/2014/main" val="1759593491"/>
                    </a:ext>
                  </a:extLst>
                </a:gridCol>
              </a:tblGrid>
              <a:tr h="370840">
                <a:tc>
                  <a:txBody>
                    <a:bodyPr/>
                    <a:lstStyle/>
                    <a:p>
                      <a:pPr algn="ctr"/>
                      <a:r>
                        <a:rPr lang="en-US" dirty="0"/>
                        <a:t>Source Strength</a:t>
                      </a:r>
                    </a:p>
                  </a:txBody>
                  <a:tcPr/>
                </a:tc>
                <a:tc>
                  <a:txBody>
                    <a:bodyPr/>
                    <a:lstStyle/>
                    <a:p>
                      <a:pPr algn="ctr"/>
                      <a:r>
                        <a:rPr lang="en-US" dirty="0"/>
                        <a:t>Individual Ratio Testing Error</a:t>
                      </a:r>
                    </a:p>
                  </a:txBody>
                  <a:tcPr/>
                </a:tc>
                <a:tc>
                  <a:txBody>
                    <a:bodyPr/>
                    <a:lstStyle/>
                    <a:p>
                      <a:pPr algn="ctr"/>
                      <a:r>
                        <a:rPr lang="en-US" dirty="0"/>
                        <a:t>Raw Count Testing Error</a:t>
                      </a:r>
                    </a:p>
                  </a:txBody>
                  <a:tcPr/>
                </a:tc>
                <a:extLst>
                  <a:ext uri="{0D108BD9-81ED-4DB2-BD59-A6C34878D82A}">
                    <a16:rowId xmlns:a16="http://schemas.microsoft.com/office/drawing/2014/main" val="2202819128"/>
                  </a:ext>
                </a:extLst>
              </a:tr>
              <a:tr h="370840">
                <a:tc>
                  <a:txBody>
                    <a:bodyPr/>
                    <a:lstStyle/>
                    <a:p>
                      <a:pPr algn="ctr"/>
                      <a:r>
                        <a:rPr lang="en-US" dirty="0"/>
                        <a:t>8.15 µCi</a:t>
                      </a:r>
                    </a:p>
                  </a:txBody>
                  <a:tcPr/>
                </a:tc>
                <a:tc>
                  <a:txBody>
                    <a:bodyPr/>
                    <a:lstStyle/>
                    <a:p>
                      <a:pPr algn="ctr"/>
                      <a:r>
                        <a:rPr lang="en-US" dirty="0"/>
                        <a:t>46.9</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42.9</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169043894"/>
                  </a:ext>
                </a:extLst>
              </a:tr>
              <a:tr h="370840">
                <a:tc>
                  <a:txBody>
                    <a:bodyPr/>
                    <a:lstStyle/>
                    <a:p>
                      <a:pPr algn="ctr"/>
                      <a:r>
                        <a:rPr lang="en-US" dirty="0"/>
                        <a:t>18.06 µCi</a:t>
                      </a:r>
                    </a:p>
                  </a:txBody>
                  <a:tcPr/>
                </a:tc>
                <a:tc>
                  <a:txBody>
                    <a:bodyPr/>
                    <a:lstStyle/>
                    <a:p>
                      <a:pPr algn="ctr"/>
                      <a:r>
                        <a:rPr lang="en-US" dirty="0"/>
                        <a:t>29.7</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28.1</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545911699"/>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8.15 µCi to 18.06 µCi</a:t>
                      </a:r>
                    </a:p>
                  </a:txBody>
                  <a:tcPr/>
                </a:tc>
                <a:tc>
                  <a:txBody>
                    <a:bodyPr/>
                    <a:lstStyle/>
                    <a:p>
                      <a:pPr algn="ctr"/>
                      <a:r>
                        <a:rPr lang="en-US" dirty="0"/>
                        <a:t>48.1</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91.1</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50966098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18.06 µCi to 8.15 µCi</a:t>
                      </a:r>
                    </a:p>
                  </a:txBody>
                  <a:tcPr/>
                </a:tc>
                <a:tc>
                  <a:txBody>
                    <a:bodyPr/>
                    <a:lstStyle/>
                    <a:p>
                      <a:pPr algn="ctr"/>
                      <a:r>
                        <a:rPr lang="en-US" dirty="0"/>
                        <a:t>77.9</a:t>
                      </a:r>
                      <a:r>
                        <a:rPr lang="en-US" sz="1800" b="1" i="0" kern="1200" dirty="0">
                          <a:solidFill>
                            <a:schemeClr val="dk1"/>
                          </a:solidFill>
                          <a:effectLst/>
                          <a:latin typeface="+mn-lt"/>
                          <a:ea typeface="+mn-ea"/>
                          <a:cs typeface="+mn-cs"/>
                        </a:rPr>
                        <a:t>°</a:t>
                      </a:r>
                      <a:endParaRPr lang="en-US" dirty="0"/>
                    </a:p>
                  </a:txBody>
                  <a:tcPr/>
                </a:tc>
                <a:tc>
                  <a:txBody>
                    <a:bodyPr/>
                    <a:lstStyle/>
                    <a:p>
                      <a:pPr algn="ctr"/>
                      <a:r>
                        <a:rPr lang="en-US" dirty="0"/>
                        <a:t>93.0</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1231853445"/>
                  </a:ext>
                </a:extLst>
              </a:tr>
            </a:tbl>
          </a:graphicData>
        </a:graphic>
      </p:graphicFrame>
    </p:spTree>
    <p:extLst>
      <p:ext uri="{BB962C8B-B14F-4D97-AF65-F5344CB8AC3E}">
        <p14:creationId xmlns:p14="http://schemas.microsoft.com/office/powerpoint/2010/main" val="1611464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Accuracy</a:t>
            </a:r>
          </a:p>
        </p:txBody>
      </p:sp>
      <p:graphicFrame>
        <p:nvGraphicFramePr>
          <p:cNvPr id="4" name="Content Placeholder 3">
            <a:extLst>
              <a:ext uri="{FF2B5EF4-FFF2-40B4-BE49-F238E27FC236}">
                <a16:creationId xmlns:a16="http://schemas.microsoft.com/office/drawing/2014/main" id="{CDC04AA7-9D52-3E4F-AD4F-2CEF3BB50557}"/>
              </a:ext>
            </a:extLst>
          </p:cNvPr>
          <p:cNvGraphicFramePr>
            <a:graphicFrameLocks noGrp="1"/>
          </p:cNvGraphicFramePr>
          <p:nvPr>
            <p:ph idx="1"/>
            <p:extLst>
              <p:ext uri="{D42A27DB-BD31-4B8C-83A1-F6EECF244321}">
                <p14:modId xmlns:p14="http://schemas.microsoft.com/office/powerpoint/2010/main" val="199419624"/>
              </p:ext>
            </p:extLst>
          </p:nvPr>
        </p:nvGraphicFramePr>
        <p:xfrm>
          <a:off x="1596326" y="2036046"/>
          <a:ext cx="5951347" cy="2966720"/>
        </p:xfrm>
        <a:graphic>
          <a:graphicData uri="http://schemas.openxmlformats.org/drawingml/2006/table">
            <a:tbl>
              <a:tblPr firstRow="1" bandRow="1">
                <a:tableStyleId>{F5AB1C69-6EDB-4FF4-983F-18BD219EF322}</a:tableStyleId>
              </a:tblPr>
              <a:tblGrid>
                <a:gridCol w="4305427">
                  <a:extLst>
                    <a:ext uri="{9D8B030D-6E8A-4147-A177-3AD203B41FA5}">
                      <a16:colId xmlns:a16="http://schemas.microsoft.com/office/drawing/2014/main" val="1137706838"/>
                    </a:ext>
                  </a:extLst>
                </a:gridCol>
                <a:gridCol w="1645920">
                  <a:extLst>
                    <a:ext uri="{9D8B030D-6E8A-4147-A177-3AD203B41FA5}">
                      <a16:colId xmlns:a16="http://schemas.microsoft.com/office/drawing/2014/main" val="3086098446"/>
                    </a:ext>
                  </a:extLst>
                </a:gridCol>
              </a:tblGrid>
              <a:tr h="370840">
                <a:tc>
                  <a:txBody>
                    <a:bodyPr/>
                    <a:lstStyle/>
                    <a:p>
                      <a:pPr algn="ctr"/>
                      <a:r>
                        <a:rPr lang="en-US" dirty="0"/>
                        <a:t>Method</a:t>
                      </a:r>
                    </a:p>
                  </a:txBody>
                  <a:tcPr/>
                </a:tc>
                <a:tc>
                  <a:txBody>
                    <a:bodyPr/>
                    <a:lstStyle/>
                    <a:p>
                      <a:pPr algn="ctr"/>
                      <a:r>
                        <a:rPr lang="en-US" dirty="0"/>
                        <a:t>Accuracy</a:t>
                      </a:r>
                    </a:p>
                  </a:txBody>
                  <a:tcPr/>
                </a:tc>
                <a:extLst>
                  <a:ext uri="{0D108BD9-81ED-4DB2-BD59-A6C34878D82A}">
                    <a16:rowId xmlns:a16="http://schemas.microsoft.com/office/drawing/2014/main" val="826155954"/>
                  </a:ext>
                </a:extLst>
              </a:tr>
              <a:tr h="370840">
                <a:tc>
                  <a:txBody>
                    <a:bodyPr/>
                    <a:lstStyle/>
                    <a:p>
                      <a:pPr algn="ctr"/>
                      <a:r>
                        <a:rPr lang="en-US" dirty="0"/>
                        <a:t>ARBL</a:t>
                      </a:r>
                    </a:p>
                  </a:txBody>
                  <a:tcPr/>
                </a:tc>
                <a:tc>
                  <a:txBody>
                    <a:bodyPr/>
                    <a:lstStyle/>
                    <a:p>
                      <a:pPr algn="ctr"/>
                      <a:r>
                        <a:rPr lang="en-US" dirty="0"/>
                        <a:t>10-20 meters</a:t>
                      </a:r>
                      <a:r>
                        <a:rPr lang="en-US" baseline="30000" dirty="0"/>
                        <a:t>2</a:t>
                      </a:r>
                      <a:endParaRPr lang="en-US" dirty="0"/>
                    </a:p>
                  </a:txBody>
                  <a:tcPr/>
                </a:tc>
                <a:extLst>
                  <a:ext uri="{0D108BD9-81ED-4DB2-BD59-A6C34878D82A}">
                    <a16:rowId xmlns:a16="http://schemas.microsoft.com/office/drawing/2014/main" val="1630300322"/>
                  </a:ext>
                </a:extLst>
              </a:tr>
              <a:tr h="370840">
                <a:tc>
                  <a:txBody>
                    <a:bodyPr/>
                    <a:lstStyle/>
                    <a:p>
                      <a:pPr algn="ctr"/>
                      <a:r>
                        <a:rPr lang="en-US" dirty="0"/>
                        <a:t>Hybrid Optimization and Bayesian Inference</a:t>
                      </a:r>
                    </a:p>
                  </a:txBody>
                  <a:tcPr/>
                </a:tc>
                <a:tc>
                  <a:txBody>
                    <a:bodyPr/>
                    <a:lstStyle/>
                    <a:p>
                      <a:pPr algn="ctr"/>
                      <a:r>
                        <a:rPr lang="en-US" dirty="0"/>
                        <a:t>&lt;0.2 meters</a:t>
                      </a:r>
                      <a:r>
                        <a:rPr lang="en-US" baseline="30000" dirty="0"/>
                        <a:t>2</a:t>
                      </a:r>
                      <a:endParaRPr lang="en-US" dirty="0"/>
                    </a:p>
                  </a:txBody>
                  <a:tcPr/>
                </a:tc>
                <a:extLst>
                  <a:ext uri="{0D108BD9-81ED-4DB2-BD59-A6C34878D82A}">
                    <a16:rowId xmlns:a16="http://schemas.microsoft.com/office/drawing/2014/main" val="3761912014"/>
                  </a:ext>
                </a:extLst>
              </a:tr>
              <a:tr h="370840">
                <a:tc>
                  <a:txBody>
                    <a:bodyPr/>
                    <a:lstStyle/>
                    <a:p>
                      <a:pPr algn="ctr"/>
                      <a:r>
                        <a:rPr lang="en-US" dirty="0"/>
                        <a:t>Bayesian Metropolis</a:t>
                      </a:r>
                    </a:p>
                  </a:txBody>
                  <a:tcPr/>
                </a:tc>
                <a:tc>
                  <a:txBody>
                    <a:bodyPr/>
                    <a:lstStyle/>
                    <a:p>
                      <a:pPr algn="ctr"/>
                      <a:r>
                        <a:rPr lang="en-US" dirty="0"/>
                        <a:t>10 meters</a:t>
                      </a:r>
                      <a:r>
                        <a:rPr lang="en-US" baseline="30000" dirty="0"/>
                        <a:t>2</a:t>
                      </a:r>
                      <a:endParaRPr lang="en-US" dirty="0"/>
                    </a:p>
                  </a:txBody>
                  <a:tcPr/>
                </a:tc>
                <a:extLst>
                  <a:ext uri="{0D108BD9-81ED-4DB2-BD59-A6C34878D82A}">
                    <a16:rowId xmlns:a16="http://schemas.microsoft.com/office/drawing/2014/main" val="1750474052"/>
                  </a:ext>
                </a:extLst>
              </a:tr>
              <a:tr h="370840">
                <a:tc>
                  <a:txBody>
                    <a:bodyPr/>
                    <a:lstStyle/>
                    <a:p>
                      <a:pPr algn="ctr"/>
                      <a:r>
                        <a:rPr lang="en-US" dirty="0"/>
                        <a:t>UAV</a:t>
                      </a:r>
                    </a:p>
                  </a:txBody>
                  <a:tcPr>
                    <a:lnB w="12700" cap="flat" cmpd="sng" algn="ctr">
                      <a:solidFill>
                        <a:schemeClr val="tx1"/>
                      </a:solidFill>
                      <a:prstDash val="solid"/>
                      <a:round/>
                      <a:headEnd type="none" w="med" len="med"/>
                      <a:tailEnd type="none" w="med" len="med"/>
                    </a:lnB>
                  </a:tcPr>
                </a:tc>
                <a:tc>
                  <a:txBody>
                    <a:bodyPr/>
                    <a:lstStyle/>
                    <a:p>
                      <a:pPr algn="ctr"/>
                      <a:r>
                        <a:rPr lang="en-US" dirty="0"/>
                        <a:t>5 meters</a:t>
                      </a:r>
                      <a:r>
                        <a:rPr lang="en-US" baseline="30000" dirty="0"/>
                        <a:t>2</a:t>
                      </a:r>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7427407"/>
                  </a:ext>
                </a:extLst>
              </a:tr>
              <a:tr h="370840">
                <a:tc>
                  <a:txBody>
                    <a:bodyPr/>
                    <a:lstStyle/>
                    <a:p>
                      <a:pPr algn="ctr"/>
                      <a:r>
                        <a:rPr lang="en-US" dirty="0"/>
                        <a:t>Geometric Occlusion</a:t>
                      </a:r>
                    </a:p>
                  </a:txBody>
                  <a:tcPr>
                    <a:lnT w="12700" cap="flat" cmpd="sng" algn="ctr">
                      <a:solidFill>
                        <a:schemeClr val="tx1"/>
                      </a:solidFill>
                      <a:prstDash val="solid"/>
                      <a:round/>
                      <a:headEnd type="none" w="med" len="med"/>
                      <a:tailEnd type="none" w="med" len="med"/>
                    </a:lnT>
                  </a:tcPr>
                </a:tc>
                <a:tc>
                  <a:txBody>
                    <a:bodyPr/>
                    <a:lstStyle/>
                    <a:p>
                      <a:pPr algn="ctr"/>
                      <a:r>
                        <a:rPr lang="en-US" dirty="0"/>
                        <a:t>1</a:t>
                      </a:r>
                      <a:r>
                        <a:rPr lang="en-US" sz="1800" b="1" i="0" kern="1200" dirty="0">
                          <a:solidFill>
                            <a:schemeClr val="dk1"/>
                          </a:solidFill>
                          <a:effectLst/>
                          <a:latin typeface="+mn-lt"/>
                          <a:ea typeface="+mn-ea"/>
                          <a:cs typeface="+mn-cs"/>
                        </a:rPr>
                        <a:t>°</a:t>
                      </a: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16322322"/>
                  </a:ext>
                </a:extLst>
              </a:tr>
              <a:tr h="370840">
                <a:tc>
                  <a:txBody>
                    <a:bodyPr/>
                    <a:lstStyle/>
                    <a:p>
                      <a:pPr algn="ctr"/>
                      <a:r>
                        <a:rPr lang="en-US" dirty="0"/>
                        <a:t>Fuzzy Logic</a:t>
                      </a:r>
                    </a:p>
                  </a:txBody>
                  <a:tcPr/>
                </a:tc>
                <a:tc>
                  <a:txBody>
                    <a:bodyPr/>
                    <a:lstStyle/>
                    <a:p>
                      <a:pPr algn="ctr"/>
                      <a:r>
                        <a:rPr lang="en-US" dirty="0"/>
                        <a:t>3-22</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2469214287"/>
                  </a:ext>
                </a:extLst>
              </a:tr>
              <a:tr h="370840">
                <a:tc>
                  <a:txBody>
                    <a:bodyPr/>
                    <a:lstStyle/>
                    <a:p>
                      <a:pPr algn="ctr"/>
                      <a:r>
                        <a:rPr lang="en-US" dirty="0"/>
                        <a:t>Ours</a:t>
                      </a:r>
                    </a:p>
                  </a:txBody>
                  <a:tcPr/>
                </a:tc>
                <a:tc>
                  <a:txBody>
                    <a:bodyPr/>
                    <a:lstStyle/>
                    <a:p>
                      <a:pPr algn="ctr"/>
                      <a:r>
                        <a:rPr lang="en-US" dirty="0"/>
                        <a:t>16-50</a:t>
                      </a: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642249606"/>
                  </a:ext>
                </a:extLst>
              </a:tr>
            </a:tbl>
          </a:graphicData>
        </a:graphic>
      </p:graphicFrame>
      <p:sp>
        <p:nvSpPr>
          <p:cNvPr id="3" name="Slide Number Placeholder 2">
            <a:extLst>
              <a:ext uri="{FF2B5EF4-FFF2-40B4-BE49-F238E27FC236}">
                <a16:creationId xmlns:a16="http://schemas.microsoft.com/office/drawing/2014/main" id="{EE5B3C49-7CB6-6E44-8FD2-A71AA29E8E1C}"/>
              </a:ext>
            </a:extLst>
          </p:cNvPr>
          <p:cNvSpPr>
            <a:spLocks noGrp="1"/>
          </p:cNvSpPr>
          <p:nvPr>
            <p:ph type="sldNum" sz="quarter" idx="12"/>
          </p:nvPr>
        </p:nvSpPr>
        <p:spPr/>
        <p:txBody>
          <a:bodyPr/>
          <a:lstStyle/>
          <a:p>
            <a:fld id="{051C7006-7120-F341-A188-F97DDD913081}" type="slidenum">
              <a:rPr lang="en-US" smtClean="0"/>
              <a:pPr/>
              <a:t>23</a:t>
            </a:fld>
            <a:endParaRPr lang="en-US" dirty="0"/>
          </a:p>
        </p:txBody>
      </p:sp>
      <p:sp>
        <p:nvSpPr>
          <p:cNvPr id="5" name="TextBox 4">
            <a:extLst>
              <a:ext uri="{FF2B5EF4-FFF2-40B4-BE49-F238E27FC236}">
                <a16:creationId xmlns:a16="http://schemas.microsoft.com/office/drawing/2014/main" id="{F4079E43-CB1A-534F-855B-360D489F49AF}"/>
              </a:ext>
            </a:extLst>
          </p:cNvPr>
          <p:cNvSpPr txBox="1"/>
          <p:nvPr/>
        </p:nvSpPr>
        <p:spPr>
          <a:xfrm>
            <a:off x="7437298" y="5885478"/>
            <a:ext cx="1580882" cy="369332"/>
          </a:xfrm>
          <a:prstGeom prst="rect">
            <a:avLst/>
          </a:prstGeom>
          <a:noFill/>
        </p:spPr>
        <p:txBody>
          <a:bodyPr wrap="none" rtlCol="0">
            <a:spAutoFit/>
          </a:bodyPr>
          <a:lstStyle/>
          <a:p>
            <a:pPr algn="r"/>
            <a:r>
              <a:rPr lang="en-US" dirty="0"/>
              <a:t>[4, 5, 6, 7, 8, 9]</a:t>
            </a:r>
          </a:p>
        </p:txBody>
      </p:sp>
    </p:spTree>
    <p:extLst>
      <p:ext uri="{BB962C8B-B14F-4D97-AF65-F5344CB8AC3E}">
        <p14:creationId xmlns:p14="http://schemas.microsoft.com/office/powerpoint/2010/main" val="819867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Direction Estimation</a:t>
            </a:r>
          </a:p>
        </p:txBody>
      </p:sp>
      <p:pic>
        <p:nvPicPr>
          <p:cNvPr id="5" name="Content Placeholder 4">
            <a:extLst>
              <a:ext uri="{FF2B5EF4-FFF2-40B4-BE49-F238E27FC236}">
                <a16:creationId xmlns:a16="http://schemas.microsoft.com/office/drawing/2014/main" id="{C6A45425-7B6A-4144-A151-352A06C1768A}"/>
              </a:ext>
            </a:extLst>
          </p:cNvPr>
          <p:cNvPicPr>
            <a:picLocks noGrp="1" noChangeAspect="1"/>
          </p:cNvPicPr>
          <p:nvPr>
            <p:ph idx="1"/>
          </p:nvPr>
        </p:nvPicPr>
        <p:blipFill>
          <a:blip r:embed="rId3"/>
          <a:stretch>
            <a:fillRect/>
          </a:stretch>
        </p:blipFill>
        <p:spPr>
          <a:xfrm>
            <a:off x="1651000" y="1672431"/>
            <a:ext cx="5842000" cy="4381500"/>
          </a:xfrm>
        </p:spPr>
      </p:pic>
      <p:sp>
        <p:nvSpPr>
          <p:cNvPr id="3" name="Slide Number Placeholder 2">
            <a:extLst>
              <a:ext uri="{FF2B5EF4-FFF2-40B4-BE49-F238E27FC236}">
                <a16:creationId xmlns:a16="http://schemas.microsoft.com/office/drawing/2014/main" id="{00F6FD32-6AE1-424D-8343-DD47D7E927B0}"/>
              </a:ext>
            </a:extLst>
          </p:cNvPr>
          <p:cNvSpPr>
            <a:spLocks noGrp="1"/>
          </p:cNvSpPr>
          <p:nvPr>
            <p:ph type="sldNum" sz="quarter" idx="12"/>
          </p:nvPr>
        </p:nvSpPr>
        <p:spPr/>
        <p:txBody>
          <a:bodyPr/>
          <a:lstStyle/>
          <a:p>
            <a:fld id="{051C7006-7120-F341-A188-F97DDD913081}" type="slidenum">
              <a:rPr lang="en-US" smtClean="0"/>
              <a:pPr/>
              <a:t>24</a:t>
            </a:fld>
            <a:endParaRPr lang="en-US" dirty="0"/>
          </a:p>
        </p:txBody>
      </p:sp>
    </p:spTree>
    <p:extLst>
      <p:ext uri="{BB962C8B-B14F-4D97-AF65-F5344CB8AC3E}">
        <p14:creationId xmlns:p14="http://schemas.microsoft.com/office/powerpoint/2010/main" val="18067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DDD7-385A-2443-AE25-4654D2A82B42}"/>
              </a:ext>
            </a:extLst>
          </p:cNvPr>
          <p:cNvSpPr>
            <a:spLocks noGrp="1"/>
          </p:cNvSpPr>
          <p:nvPr>
            <p:ph type="title"/>
          </p:nvPr>
        </p:nvSpPr>
        <p:spPr/>
        <p:txBody>
          <a:bodyPr/>
          <a:lstStyle/>
          <a:p>
            <a:r>
              <a:rPr lang="en-US" dirty="0"/>
              <a:t>Visual Object Tracking</a:t>
            </a:r>
          </a:p>
        </p:txBody>
      </p:sp>
      <p:sp>
        <p:nvSpPr>
          <p:cNvPr id="3" name="Text Placeholder 2">
            <a:extLst>
              <a:ext uri="{FF2B5EF4-FFF2-40B4-BE49-F238E27FC236}">
                <a16:creationId xmlns:a16="http://schemas.microsoft.com/office/drawing/2014/main" id="{11241E4B-B115-3F46-A17A-9079291467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516DDA-9F3C-1643-BBBB-CEBE0988689E}"/>
              </a:ext>
            </a:extLst>
          </p:cNvPr>
          <p:cNvSpPr>
            <a:spLocks noGrp="1"/>
          </p:cNvSpPr>
          <p:nvPr>
            <p:ph type="sldNum" sz="quarter" idx="12"/>
          </p:nvPr>
        </p:nvSpPr>
        <p:spPr/>
        <p:txBody>
          <a:bodyPr/>
          <a:lstStyle/>
          <a:p>
            <a:fld id="{051C7006-7120-F341-A188-F97DDD913081}" type="slidenum">
              <a:rPr lang="en-US" smtClean="0"/>
              <a:t>25</a:t>
            </a:fld>
            <a:endParaRPr lang="en-US"/>
          </a:p>
        </p:txBody>
      </p:sp>
    </p:spTree>
    <p:extLst>
      <p:ext uri="{BB962C8B-B14F-4D97-AF65-F5344CB8AC3E}">
        <p14:creationId xmlns:p14="http://schemas.microsoft.com/office/powerpoint/2010/main" val="2117755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 – Example One</a:t>
            </a:r>
          </a:p>
        </p:txBody>
      </p:sp>
      <p:pic>
        <p:nvPicPr>
          <p:cNvPr id="4" name="boston1_joint">
            <a:hlinkClick r:id="" action="ppaction://media"/>
            <a:extLst>
              <a:ext uri="{FF2B5EF4-FFF2-40B4-BE49-F238E27FC236}">
                <a16:creationId xmlns:a16="http://schemas.microsoft.com/office/drawing/2014/main" id="{9C8D0AC4-811C-5A4D-822F-9186446911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3" name="Slide Number Placeholder 2">
            <a:extLst>
              <a:ext uri="{FF2B5EF4-FFF2-40B4-BE49-F238E27FC236}">
                <a16:creationId xmlns:a16="http://schemas.microsoft.com/office/drawing/2014/main" id="{C4BD67CA-E4BB-C147-BD3E-5FF2CAB0CAC5}"/>
              </a:ext>
            </a:extLst>
          </p:cNvPr>
          <p:cNvSpPr>
            <a:spLocks noGrp="1"/>
          </p:cNvSpPr>
          <p:nvPr>
            <p:ph type="sldNum" sz="quarter" idx="12"/>
          </p:nvPr>
        </p:nvSpPr>
        <p:spPr/>
        <p:txBody>
          <a:bodyPr/>
          <a:lstStyle/>
          <a:p>
            <a:fld id="{051C7006-7120-F341-A188-F97DDD913081}" type="slidenum">
              <a:rPr lang="en-US" smtClean="0"/>
              <a:pPr/>
              <a:t>26</a:t>
            </a:fld>
            <a:endParaRPr lang="en-US" dirty="0"/>
          </a:p>
        </p:txBody>
      </p:sp>
    </p:spTree>
    <p:extLst>
      <p:ext uri="{BB962C8B-B14F-4D97-AF65-F5344CB8AC3E}">
        <p14:creationId xmlns:p14="http://schemas.microsoft.com/office/powerpoint/2010/main" val="78123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Neural Networks</a:t>
            </a:r>
          </a:p>
        </p:txBody>
      </p:sp>
      <p:pic>
        <p:nvPicPr>
          <p:cNvPr id="7" name="Picture 6">
            <a:extLst>
              <a:ext uri="{FF2B5EF4-FFF2-40B4-BE49-F238E27FC236}">
                <a16:creationId xmlns:a16="http://schemas.microsoft.com/office/drawing/2014/main" id="{5E104030-7189-0240-B6F0-57C541C41931}"/>
              </a:ext>
            </a:extLst>
          </p:cNvPr>
          <p:cNvPicPr>
            <a:picLocks noChangeAspect="1"/>
          </p:cNvPicPr>
          <p:nvPr/>
        </p:nvPicPr>
        <p:blipFill>
          <a:blip r:embed="rId3"/>
          <a:stretch>
            <a:fillRect/>
          </a:stretch>
        </p:blipFill>
        <p:spPr>
          <a:xfrm>
            <a:off x="344774" y="3455913"/>
            <a:ext cx="8634126" cy="236381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8F76652-792F-5442-8BCD-53928CF69C7B}"/>
                  </a:ext>
                </a:extLst>
              </p:cNvPr>
              <p:cNvSpPr txBox="1"/>
              <p:nvPr/>
            </p:nvSpPr>
            <p:spPr>
              <a:xfrm>
                <a:off x="1079093" y="1637025"/>
                <a:ext cx="7165488" cy="12202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f</m:t>
                          </m:r>
                        </m:e>
                      </m:d>
                      <m:d>
                        <m:dPr>
                          <m:ctrlPr>
                            <a:rPr lang="en-US" sz="2800" b="0" i="1" smtClean="0">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x</m:t>
                          </m:r>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y</m:t>
                          </m:r>
                        </m:e>
                      </m:d>
                      <m:r>
                        <a:rPr lang="en-US" sz="2800" b="0" i="0" smtClean="0">
                          <a:latin typeface="Cambria Math" panose="02040503050406030204" pitchFamily="18" charset="0"/>
                          <a:ea typeface="Cambria Math" panose="02040503050406030204" pitchFamily="18" charset="0"/>
                        </a:rPr>
                        <m:t>= </m:t>
                      </m:r>
                      <m:nary>
                        <m:naryPr>
                          <m:chr m:val="∑"/>
                          <m:ctrlPr>
                            <a:rPr lang="en-US" sz="2800" b="0" i="1" smtClean="0">
                              <a:latin typeface="Cambria Math" panose="02040503050406030204" pitchFamily="18" charset="0"/>
                              <a:ea typeface="Cambria Math" panose="02040503050406030204" pitchFamily="18" charset="0"/>
                            </a:rPr>
                          </m:ctrlPr>
                        </m:naryPr>
                        <m:sub>
                          <m:r>
                            <m:rPr>
                              <m:brk m:alnAt="23"/>
                            </m:rPr>
                            <a:rPr lang="en-US" sz="2800" b="0" i="1" smtClean="0">
                              <a:latin typeface="Cambria Math" panose="02040503050406030204" pitchFamily="18" charset="0"/>
                              <a:ea typeface="Cambria Math" panose="02040503050406030204" pitchFamily="18" charset="0"/>
                            </a:rPr>
                            <m:t>𝑠</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𝑎</m:t>
                          </m:r>
                        </m:sub>
                        <m:sup>
                          <m:r>
                            <a:rPr lang="en-US" sz="2800" b="0" i="1" smtClean="0">
                              <a:latin typeface="Cambria Math" panose="02040503050406030204" pitchFamily="18" charset="0"/>
                              <a:ea typeface="Cambria Math" panose="02040503050406030204" pitchFamily="18" charset="0"/>
                            </a:rPr>
                            <m:t>𝑎</m:t>
                          </m:r>
                        </m:sup>
                        <m:e>
                          <m:nary>
                            <m:naryPr>
                              <m:chr m:val="∑"/>
                              <m:ctrlPr>
                                <a:rPr lang="en-US" sz="2800" b="0" i="1" smtClean="0">
                                  <a:latin typeface="Cambria Math" panose="02040503050406030204" pitchFamily="18" charset="0"/>
                                  <a:ea typeface="Cambria Math" panose="02040503050406030204" pitchFamily="18" charset="0"/>
                                </a:rPr>
                              </m:ctrlPr>
                            </m:naryPr>
                            <m:sub>
                              <m:r>
                                <m:rPr>
                                  <m:brk m:alnAt="23"/>
                                </m:rP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𝑏</m:t>
                              </m:r>
                            </m:sub>
                            <m:sup>
                              <m:r>
                                <a:rPr lang="en-US" sz="2800" b="0" i="1" smtClean="0">
                                  <a:latin typeface="Cambria Math" panose="02040503050406030204" pitchFamily="18" charset="0"/>
                                  <a:ea typeface="Cambria Math" panose="02040503050406030204" pitchFamily="18" charset="0"/>
                                </a:rPr>
                                <m:t>𝑏</m:t>
                              </m:r>
                            </m:sup>
                            <m:e>
                              <m:r>
                                <a:rPr lang="en-US" sz="2800" b="0" i="1" smtClean="0">
                                  <a:latin typeface="Cambria Math" panose="02040503050406030204" pitchFamily="18" charset="0"/>
                                  <a:ea typeface="Cambria Math" panose="02040503050406030204" pitchFamily="18" charset="0"/>
                                </a:rPr>
                                <m:t>𝑤</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𝑠</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𝑠</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m:t>
                              </m:r>
                              <m:r>
                                <a:rPr lang="en-US" sz="2800" b="0" i="1" smtClean="0">
                                  <a:latin typeface="Cambria Math" panose="02040503050406030204" pitchFamily="18" charset="0"/>
                                  <a:ea typeface="Cambria Math" panose="02040503050406030204" pitchFamily="18" charset="0"/>
                                </a:rPr>
                                <m:t>)</m:t>
                              </m:r>
                            </m:e>
                          </m:nary>
                        </m:e>
                      </m:nary>
                    </m:oMath>
                  </m:oMathPara>
                </a14:m>
                <a:endParaRPr lang="en-US" sz="2800" dirty="0"/>
              </a:p>
            </p:txBody>
          </p:sp>
        </mc:Choice>
        <mc:Fallback xmlns="">
          <p:sp>
            <p:nvSpPr>
              <p:cNvPr id="3" name="TextBox 2">
                <a:extLst>
                  <a:ext uri="{FF2B5EF4-FFF2-40B4-BE49-F238E27FC236}">
                    <a16:creationId xmlns:a16="http://schemas.microsoft.com/office/drawing/2014/main" id="{68F76652-792F-5442-8BCD-53928CF69C7B}"/>
                  </a:ext>
                </a:extLst>
              </p:cNvPr>
              <p:cNvSpPr txBox="1">
                <a:spLocks noRot="1" noChangeAspect="1" noMove="1" noResize="1" noEditPoints="1" noAdjustHandles="1" noChangeArrowheads="1" noChangeShapeType="1" noTextEdit="1"/>
              </p:cNvSpPr>
              <p:nvPr/>
            </p:nvSpPr>
            <p:spPr>
              <a:xfrm>
                <a:off x="1079093" y="1637025"/>
                <a:ext cx="7165488" cy="1220270"/>
              </a:xfrm>
              <a:prstGeom prst="rect">
                <a:avLst/>
              </a:prstGeom>
              <a:blipFill>
                <a:blip r:embed="rId4"/>
                <a:stretch>
                  <a:fillRect t="-111340" r="-1239" b="-172165"/>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241C7673-191D-0249-B995-902B29987E1C}"/>
              </a:ext>
            </a:extLst>
          </p:cNvPr>
          <p:cNvSpPr>
            <a:spLocks noGrp="1"/>
          </p:cNvSpPr>
          <p:nvPr>
            <p:ph type="sldNum" sz="quarter" idx="12"/>
          </p:nvPr>
        </p:nvSpPr>
        <p:spPr/>
        <p:txBody>
          <a:bodyPr/>
          <a:lstStyle/>
          <a:p>
            <a:fld id="{051C7006-7120-F341-A188-F97DDD913081}" type="slidenum">
              <a:rPr lang="en-US" smtClean="0"/>
              <a:pPr/>
              <a:t>27</a:t>
            </a:fld>
            <a:endParaRPr lang="en-US" dirty="0"/>
          </a:p>
        </p:txBody>
      </p:sp>
      <p:sp>
        <p:nvSpPr>
          <p:cNvPr id="9" name="TextBox 8">
            <a:extLst>
              <a:ext uri="{FF2B5EF4-FFF2-40B4-BE49-F238E27FC236}">
                <a16:creationId xmlns:a16="http://schemas.microsoft.com/office/drawing/2014/main" id="{72C1CA26-2F71-AC4B-9C67-6E0E26688884}"/>
              </a:ext>
            </a:extLst>
          </p:cNvPr>
          <p:cNvSpPr txBox="1"/>
          <p:nvPr/>
        </p:nvSpPr>
        <p:spPr>
          <a:xfrm>
            <a:off x="8113766" y="5885478"/>
            <a:ext cx="904414" cy="369332"/>
          </a:xfrm>
          <a:prstGeom prst="rect">
            <a:avLst/>
          </a:prstGeom>
          <a:noFill/>
        </p:spPr>
        <p:txBody>
          <a:bodyPr wrap="none" rtlCol="0">
            <a:spAutoFit/>
          </a:bodyPr>
          <a:lstStyle/>
          <a:p>
            <a:pPr algn="r"/>
            <a:r>
              <a:rPr lang="en-US" dirty="0"/>
              <a:t>[10, 11]</a:t>
            </a:r>
          </a:p>
        </p:txBody>
      </p:sp>
    </p:spTree>
    <p:extLst>
      <p:ext uri="{BB962C8B-B14F-4D97-AF65-F5344CB8AC3E}">
        <p14:creationId xmlns:p14="http://schemas.microsoft.com/office/powerpoint/2010/main" val="3254717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Detection</a:t>
            </a:r>
          </a:p>
        </p:txBody>
      </p:sp>
      <p:sp>
        <p:nvSpPr>
          <p:cNvPr id="3" name="Content Placeholder 2">
            <a:extLst>
              <a:ext uri="{FF2B5EF4-FFF2-40B4-BE49-F238E27FC236}">
                <a16:creationId xmlns:a16="http://schemas.microsoft.com/office/drawing/2014/main" id="{3774B697-8686-5D41-B4A4-B9E4DA89C204}"/>
              </a:ext>
            </a:extLst>
          </p:cNvPr>
          <p:cNvSpPr>
            <a:spLocks noGrp="1"/>
          </p:cNvSpPr>
          <p:nvPr>
            <p:ph idx="1"/>
          </p:nvPr>
        </p:nvSpPr>
        <p:spPr>
          <a:xfrm>
            <a:off x="457200" y="1600200"/>
            <a:ext cx="3756806" cy="4525963"/>
          </a:xfrm>
        </p:spPr>
        <p:txBody>
          <a:bodyPr/>
          <a:lstStyle/>
          <a:p>
            <a:r>
              <a:rPr lang="en-US" dirty="0"/>
              <a:t>Intersection Over Union (</a:t>
            </a:r>
            <a:r>
              <a:rPr lang="en-US" dirty="0" err="1"/>
              <a:t>IoU</a:t>
            </a:r>
            <a:r>
              <a:rPr lang="en-US" dirty="0"/>
              <a:t>)</a:t>
            </a:r>
          </a:p>
          <a:p>
            <a:r>
              <a:rPr lang="en-US" dirty="0"/>
              <a:t>Mean Average Precision (</a:t>
            </a:r>
            <a:r>
              <a:rPr lang="en-US" dirty="0" err="1"/>
              <a:t>mAP</a:t>
            </a:r>
            <a:r>
              <a:rPr lang="en-US" dirty="0"/>
              <a:t>)</a:t>
            </a:r>
          </a:p>
        </p:txBody>
      </p:sp>
      <p:pic>
        <p:nvPicPr>
          <p:cNvPr id="9" name="Content Placeholder 4">
            <a:extLst>
              <a:ext uri="{FF2B5EF4-FFF2-40B4-BE49-F238E27FC236}">
                <a16:creationId xmlns:a16="http://schemas.microsoft.com/office/drawing/2014/main" id="{B9E9E437-4112-F84D-BACA-8C92CEDC5C6C}"/>
              </a:ext>
            </a:extLst>
          </p:cNvPr>
          <p:cNvPicPr>
            <a:picLocks noChangeAspect="1"/>
          </p:cNvPicPr>
          <p:nvPr/>
        </p:nvPicPr>
        <p:blipFill>
          <a:blip r:embed="rId3"/>
          <a:stretch>
            <a:fillRect/>
          </a:stretch>
        </p:blipFill>
        <p:spPr>
          <a:xfrm>
            <a:off x="4214006" y="2087471"/>
            <a:ext cx="3594100" cy="3581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81671E-374C-674C-B2A3-54C7E08866A1}"/>
                  </a:ext>
                </a:extLst>
              </p:cNvPr>
              <p:cNvSpPr txBox="1"/>
              <p:nvPr/>
            </p:nvSpPr>
            <p:spPr>
              <a:xfrm>
                <a:off x="830914" y="4284218"/>
                <a:ext cx="2055756" cy="8827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m:t>
                      </m:r>
                      <m:f>
                        <m:fPr>
                          <m:ctrlPr>
                            <a:rPr lang="en-US" sz="2800" b="0" i="1" smtClean="0">
                              <a:latin typeface="Cambria Math" panose="02040503050406030204" pitchFamily="18" charset="0"/>
                              <a:ea typeface="Cambria Math" panose="02040503050406030204" pitchFamily="18" charset="0"/>
                            </a:rPr>
                          </m:ctrlPr>
                        </m:fPr>
                        <m:num>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𝐴</m:t>
                              </m:r>
                            </m:e>
                            <m:sub>
                              <m:r>
                                <a:rPr lang="en-US" sz="2800" b="0" i="1" smtClean="0">
                                  <a:latin typeface="Cambria Math" panose="02040503050406030204" pitchFamily="18" charset="0"/>
                                  <a:ea typeface="Cambria Math" panose="02040503050406030204" pitchFamily="18" charset="0"/>
                                </a:rPr>
                                <m:t>𝐺</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𝐴</m:t>
                              </m:r>
                            </m:e>
                            <m:sub>
                              <m:r>
                                <a:rPr lang="en-US" sz="2800" b="0" i="1" smtClean="0">
                                  <a:latin typeface="Cambria Math" panose="02040503050406030204" pitchFamily="18" charset="0"/>
                                  <a:ea typeface="Cambria Math" panose="02040503050406030204" pitchFamily="18" charset="0"/>
                                </a:rPr>
                                <m:t>𝑇</m:t>
                              </m:r>
                            </m:sub>
                          </m:sSub>
                        </m:num>
                        <m:den>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𝐴</m:t>
                              </m:r>
                            </m:e>
                            <m:sub>
                              <m:r>
                                <a:rPr lang="en-US" sz="2800" b="0" i="1" smtClean="0">
                                  <a:latin typeface="Cambria Math" panose="02040503050406030204" pitchFamily="18" charset="0"/>
                                  <a:ea typeface="Cambria Math" panose="02040503050406030204" pitchFamily="18" charset="0"/>
                                </a:rPr>
                                <m:t>𝐺</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𝐴</m:t>
                              </m:r>
                            </m:e>
                            <m:sub>
                              <m:r>
                                <a:rPr lang="en-US" sz="2800" b="0" i="1" smtClean="0">
                                  <a:latin typeface="Cambria Math" panose="02040503050406030204" pitchFamily="18" charset="0"/>
                                  <a:ea typeface="Cambria Math" panose="02040503050406030204" pitchFamily="18" charset="0"/>
                                </a:rPr>
                                <m:t>𝑇</m:t>
                              </m:r>
                            </m:sub>
                          </m:sSub>
                        </m:den>
                      </m:f>
                    </m:oMath>
                  </m:oMathPara>
                </a14:m>
                <a:endParaRPr lang="en-US" sz="2800" dirty="0"/>
              </a:p>
            </p:txBody>
          </p:sp>
        </mc:Choice>
        <mc:Fallback xmlns="">
          <p:sp>
            <p:nvSpPr>
              <p:cNvPr id="4" name="TextBox 3">
                <a:extLst>
                  <a:ext uri="{FF2B5EF4-FFF2-40B4-BE49-F238E27FC236}">
                    <a16:creationId xmlns:a16="http://schemas.microsoft.com/office/drawing/2014/main" id="{1681671E-374C-674C-B2A3-54C7E08866A1}"/>
                  </a:ext>
                </a:extLst>
              </p:cNvPr>
              <p:cNvSpPr txBox="1">
                <a:spLocks noRot="1" noChangeAspect="1" noMove="1" noResize="1" noEditPoints="1" noAdjustHandles="1" noChangeArrowheads="1" noChangeShapeType="1" noTextEdit="1"/>
              </p:cNvSpPr>
              <p:nvPr/>
            </p:nvSpPr>
            <p:spPr>
              <a:xfrm>
                <a:off x="830914" y="4284218"/>
                <a:ext cx="2055756" cy="882742"/>
              </a:xfrm>
              <a:prstGeom prst="rect">
                <a:avLst/>
              </a:prstGeom>
              <a:blipFill>
                <a:blip r:embed="rId4"/>
                <a:stretch>
                  <a:fillRect l="-4908" r="-613" b="-704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948507C-CBED-0F47-8485-508D756AF9BD}"/>
              </a:ext>
            </a:extLst>
          </p:cNvPr>
          <p:cNvSpPr>
            <a:spLocks noGrp="1"/>
          </p:cNvSpPr>
          <p:nvPr>
            <p:ph type="sldNum" sz="quarter" idx="12"/>
          </p:nvPr>
        </p:nvSpPr>
        <p:spPr/>
        <p:txBody>
          <a:bodyPr/>
          <a:lstStyle/>
          <a:p>
            <a:fld id="{051C7006-7120-F341-A188-F97DDD913081}" type="slidenum">
              <a:rPr lang="en-US" smtClean="0"/>
              <a:pPr/>
              <a:t>28</a:t>
            </a:fld>
            <a:endParaRPr lang="en-US" dirty="0"/>
          </a:p>
        </p:txBody>
      </p:sp>
    </p:spTree>
    <p:extLst>
      <p:ext uri="{BB962C8B-B14F-4D97-AF65-F5344CB8AC3E}">
        <p14:creationId xmlns:p14="http://schemas.microsoft.com/office/powerpoint/2010/main" val="3985122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YOLOv3 – Example One</a:t>
            </a:r>
          </a:p>
        </p:txBody>
      </p:sp>
      <p:pic>
        <p:nvPicPr>
          <p:cNvPr id="4" name="boston_6_normal_detected">
            <a:hlinkClick r:id="" action="ppaction://media"/>
            <a:extLst>
              <a:ext uri="{FF2B5EF4-FFF2-40B4-BE49-F238E27FC236}">
                <a16:creationId xmlns:a16="http://schemas.microsoft.com/office/drawing/2014/main" id="{4B98C584-7F9C-8448-BC0C-92A47E3294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3" name="Slide Number Placeholder 2">
            <a:extLst>
              <a:ext uri="{FF2B5EF4-FFF2-40B4-BE49-F238E27FC236}">
                <a16:creationId xmlns:a16="http://schemas.microsoft.com/office/drawing/2014/main" id="{67F22537-E3C8-694E-93F7-184322F52D1B}"/>
              </a:ext>
            </a:extLst>
          </p:cNvPr>
          <p:cNvSpPr>
            <a:spLocks noGrp="1"/>
          </p:cNvSpPr>
          <p:nvPr>
            <p:ph type="sldNum" sz="quarter" idx="12"/>
          </p:nvPr>
        </p:nvSpPr>
        <p:spPr/>
        <p:txBody>
          <a:bodyPr/>
          <a:lstStyle/>
          <a:p>
            <a:fld id="{051C7006-7120-F341-A188-F97DDD913081}" type="slidenum">
              <a:rPr lang="en-US" smtClean="0"/>
              <a:pPr/>
              <a:t>29</a:t>
            </a:fld>
            <a:endParaRPr lang="en-US" dirty="0"/>
          </a:p>
        </p:txBody>
      </p:sp>
    </p:spTree>
    <p:extLst>
      <p:ext uri="{BB962C8B-B14F-4D97-AF65-F5344CB8AC3E}">
        <p14:creationId xmlns:p14="http://schemas.microsoft.com/office/powerpoint/2010/main" val="25820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Project</a:t>
            </a:r>
          </a:p>
        </p:txBody>
      </p:sp>
      <p:sp>
        <p:nvSpPr>
          <p:cNvPr id="3" name="Content Placeholder 2"/>
          <p:cNvSpPr>
            <a:spLocks noGrp="1"/>
          </p:cNvSpPr>
          <p:nvPr>
            <p:ph idx="1"/>
          </p:nvPr>
        </p:nvSpPr>
        <p:spPr/>
        <p:txBody>
          <a:bodyPr>
            <a:normAutofit/>
          </a:bodyPr>
          <a:lstStyle/>
          <a:p>
            <a:r>
              <a:rPr lang="en-US" dirty="0"/>
              <a:t>IDEAS for WIND</a:t>
            </a:r>
          </a:p>
          <a:p>
            <a:r>
              <a:rPr lang="en-US" dirty="0"/>
              <a:t>UTK EECS and NE, ORNL, PNNL</a:t>
            </a:r>
          </a:p>
          <a:p>
            <a:r>
              <a:rPr lang="en-US" dirty="0"/>
              <a:t>DHS funding over five years (15-DNDO-077--001) </a:t>
            </a:r>
          </a:p>
          <a:p>
            <a:r>
              <a:rPr lang="en-US" dirty="0"/>
              <a:t>Goals</a:t>
            </a:r>
          </a:p>
          <a:p>
            <a:pPr lvl="1"/>
            <a:r>
              <a:rPr lang="en-US" dirty="0"/>
              <a:t>Wearable system, optimize size/weight/power</a:t>
            </a:r>
          </a:p>
          <a:p>
            <a:pPr lvl="1"/>
            <a:r>
              <a:rPr lang="en-US" dirty="0"/>
              <a:t>Spatial tracking and localization</a:t>
            </a:r>
          </a:p>
          <a:p>
            <a:pPr lvl="1"/>
            <a:r>
              <a:rPr lang="en-US" dirty="0"/>
              <a:t>Gamma/neutron detection response</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F722A9D-2241-7740-A705-83491297BF74}"/>
              </a:ext>
            </a:extLst>
          </p:cNvPr>
          <p:cNvSpPr>
            <a:spLocks noGrp="1"/>
          </p:cNvSpPr>
          <p:nvPr>
            <p:ph type="sldNum" sz="quarter" idx="12"/>
          </p:nvPr>
        </p:nvSpPr>
        <p:spPr/>
        <p:txBody>
          <a:bodyPr/>
          <a:lstStyle/>
          <a:p>
            <a:fld id="{051C7006-7120-F341-A188-F97DDD913081}" type="slidenum">
              <a:rPr lang="en-US" smtClean="0"/>
              <a:pPr/>
              <a:t>3</a:t>
            </a:fld>
            <a:endParaRPr lang="en-US" dirty="0"/>
          </a:p>
        </p:txBody>
      </p:sp>
    </p:spTree>
    <p:extLst>
      <p:ext uri="{BB962C8B-B14F-4D97-AF65-F5344CB8AC3E}">
        <p14:creationId xmlns:p14="http://schemas.microsoft.com/office/powerpoint/2010/main" val="365027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YOLOv3 Performance</a:t>
            </a:r>
          </a:p>
        </p:txBody>
      </p:sp>
      <p:pic>
        <p:nvPicPr>
          <p:cNvPr id="5" name="Content Placeholder 4">
            <a:extLst>
              <a:ext uri="{FF2B5EF4-FFF2-40B4-BE49-F238E27FC236}">
                <a16:creationId xmlns:a16="http://schemas.microsoft.com/office/drawing/2014/main" id="{D1126859-A52A-864F-8AEF-3EEC71A09B3A}"/>
              </a:ext>
            </a:extLst>
          </p:cNvPr>
          <p:cNvPicPr>
            <a:picLocks noGrp="1" noChangeAspect="1"/>
          </p:cNvPicPr>
          <p:nvPr>
            <p:ph idx="1"/>
          </p:nvPr>
        </p:nvPicPr>
        <p:blipFill>
          <a:blip r:embed="rId3"/>
          <a:stretch>
            <a:fillRect/>
          </a:stretch>
        </p:blipFill>
        <p:spPr>
          <a:xfrm>
            <a:off x="862889" y="1600200"/>
            <a:ext cx="7418222" cy="4525963"/>
          </a:xfrm>
        </p:spPr>
      </p:pic>
      <p:sp>
        <p:nvSpPr>
          <p:cNvPr id="3" name="Slide Number Placeholder 2">
            <a:extLst>
              <a:ext uri="{FF2B5EF4-FFF2-40B4-BE49-F238E27FC236}">
                <a16:creationId xmlns:a16="http://schemas.microsoft.com/office/drawing/2014/main" id="{08B0D77D-BCF2-8A4B-B7F8-8D798E140D21}"/>
              </a:ext>
            </a:extLst>
          </p:cNvPr>
          <p:cNvSpPr>
            <a:spLocks noGrp="1"/>
          </p:cNvSpPr>
          <p:nvPr>
            <p:ph type="sldNum" sz="quarter" idx="12"/>
          </p:nvPr>
        </p:nvSpPr>
        <p:spPr/>
        <p:txBody>
          <a:bodyPr/>
          <a:lstStyle/>
          <a:p>
            <a:fld id="{051C7006-7120-F341-A188-F97DDD913081}" type="slidenum">
              <a:rPr lang="en-US" smtClean="0"/>
              <a:pPr/>
              <a:t>30</a:t>
            </a:fld>
            <a:endParaRPr lang="en-US" dirty="0"/>
          </a:p>
        </p:txBody>
      </p:sp>
    </p:spTree>
    <p:extLst>
      <p:ext uri="{BB962C8B-B14F-4D97-AF65-F5344CB8AC3E}">
        <p14:creationId xmlns:p14="http://schemas.microsoft.com/office/powerpoint/2010/main" val="3199901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YOLOv3 Performance</a:t>
            </a:r>
          </a:p>
        </p:txBody>
      </p:sp>
      <p:sp>
        <p:nvSpPr>
          <p:cNvPr id="3" name="Slide Number Placeholder 2">
            <a:extLst>
              <a:ext uri="{FF2B5EF4-FFF2-40B4-BE49-F238E27FC236}">
                <a16:creationId xmlns:a16="http://schemas.microsoft.com/office/drawing/2014/main" id="{08B0D77D-BCF2-8A4B-B7F8-8D798E140D21}"/>
              </a:ext>
            </a:extLst>
          </p:cNvPr>
          <p:cNvSpPr>
            <a:spLocks noGrp="1"/>
          </p:cNvSpPr>
          <p:nvPr>
            <p:ph type="sldNum" sz="quarter" idx="12"/>
          </p:nvPr>
        </p:nvSpPr>
        <p:spPr/>
        <p:txBody>
          <a:bodyPr/>
          <a:lstStyle/>
          <a:p>
            <a:fld id="{051C7006-7120-F341-A188-F97DDD913081}" type="slidenum">
              <a:rPr lang="en-US" smtClean="0"/>
              <a:pPr/>
              <a:t>31</a:t>
            </a:fld>
            <a:endParaRPr lang="en-US" dirty="0"/>
          </a:p>
        </p:txBody>
      </p:sp>
      <p:graphicFrame>
        <p:nvGraphicFramePr>
          <p:cNvPr id="9" name="Table 8">
            <a:extLst>
              <a:ext uri="{FF2B5EF4-FFF2-40B4-BE49-F238E27FC236}">
                <a16:creationId xmlns:a16="http://schemas.microsoft.com/office/drawing/2014/main" id="{9784D4AE-56A8-244B-80AF-000B6AB4867B}"/>
              </a:ext>
            </a:extLst>
          </p:cNvPr>
          <p:cNvGraphicFramePr>
            <a:graphicFrameLocks noGrp="1"/>
          </p:cNvGraphicFramePr>
          <p:nvPr>
            <p:extLst>
              <p:ext uri="{D42A27DB-BD31-4B8C-83A1-F6EECF244321}">
                <p14:modId xmlns:p14="http://schemas.microsoft.com/office/powerpoint/2010/main" val="67613853"/>
              </p:ext>
            </p:extLst>
          </p:nvPr>
        </p:nvGraphicFramePr>
        <p:xfrm>
          <a:off x="292770" y="2600158"/>
          <a:ext cx="8558460" cy="1854200"/>
        </p:xfrm>
        <a:graphic>
          <a:graphicData uri="http://schemas.openxmlformats.org/drawingml/2006/table">
            <a:tbl>
              <a:tblPr firstRow="1" bandRow="1">
                <a:tableStyleId>{F5AB1C69-6EDB-4FF4-983F-18BD219EF322}</a:tableStyleId>
              </a:tblPr>
              <a:tblGrid>
                <a:gridCol w="1372015">
                  <a:extLst>
                    <a:ext uri="{9D8B030D-6E8A-4147-A177-3AD203B41FA5}">
                      <a16:colId xmlns:a16="http://schemas.microsoft.com/office/drawing/2014/main" val="3945218624"/>
                    </a:ext>
                  </a:extLst>
                </a:gridCol>
                <a:gridCol w="1026635">
                  <a:extLst>
                    <a:ext uri="{9D8B030D-6E8A-4147-A177-3AD203B41FA5}">
                      <a16:colId xmlns:a16="http://schemas.microsoft.com/office/drawing/2014/main" val="2050331152"/>
                    </a:ext>
                  </a:extLst>
                </a:gridCol>
                <a:gridCol w="1026635">
                  <a:extLst>
                    <a:ext uri="{9D8B030D-6E8A-4147-A177-3AD203B41FA5}">
                      <a16:colId xmlns:a16="http://schemas.microsoft.com/office/drawing/2014/main" val="2117968222"/>
                    </a:ext>
                  </a:extLst>
                </a:gridCol>
                <a:gridCol w="1026635">
                  <a:extLst>
                    <a:ext uri="{9D8B030D-6E8A-4147-A177-3AD203B41FA5}">
                      <a16:colId xmlns:a16="http://schemas.microsoft.com/office/drawing/2014/main" val="3662104629"/>
                    </a:ext>
                  </a:extLst>
                </a:gridCol>
                <a:gridCol w="1026635">
                  <a:extLst>
                    <a:ext uri="{9D8B030D-6E8A-4147-A177-3AD203B41FA5}">
                      <a16:colId xmlns:a16="http://schemas.microsoft.com/office/drawing/2014/main" val="497905124"/>
                    </a:ext>
                  </a:extLst>
                </a:gridCol>
                <a:gridCol w="1026635">
                  <a:extLst>
                    <a:ext uri="{9D8B030D-6E8A-4147-A177-3AD203B41FA5}">
                      <a16:colId xmlns:a16="http://schemas.microsoft.com/office/drawing/2014/main" val="2053157151"/>
                    </a:ext>
                  </a:extLst>
                </a:gridCol>
                <a:gridCol w="1026635">
                  <a:extLst>
                    <a:ext uri="{9D8B030D-6E8A-4147-A177-3AD203B41FA5}">
                      <a16:colId xmlns:a16="http://schemas.microsoft.com/office/drawing/2014/main" val="451689871"/>
                    </a:ext>
                  </a:extLst>
                </a:gridCol>
                <a:gridCol w="1026635">
                  <a:extLst>
                    <a:ext uri="{9D8B030D-6E8A-4147-A177-3AD203B41FA5}">
                      <a16:colId xmlns:a16="http://schemas.microsoft.com/office/drawing/2014/main" val="4236355007"/>
                    </a:ext>
                  </a:extLst>
                </a:gridCol>
              </a:tblGrid>
              <a:tr h="370840">
                <a:tc>
                  <a:txBody>
                    <a:bodyPr/>
                    <a:lstStyle/>
                    <a:p>
                      <a:pPr algn="ctr"/>
                      <a:r>
                        <a:rPr lang="en-US" dirty="0"/>
                        <a:t>Architecture</a:t>
                      </a:r>
                    </a:p>
                  </a:txBody>
                  <a:tcPr/>
                </a:tc>
                <a:tc>
                  <a:txBody>
                    <a:bodyPr/>
                    <a:lstStyle/>
                    <a:p>
                      <a:pPr algn="ctr"/>
                      <a:r>
                        <a:rPr lang="en-US" dirty="0"/>
                        <a:t>Network</a:t>
                      </a:r>
                    </a:p>
                  </a:txBody>
                  <a:tcPr/>
                </a:tc>
                <a:tc>
                  <a:txBody>
                    <a:bodyPr/>
                    <a:lstStyle/>
                    <a:p>
                      <a:pPr algn="ctr"/>
                      <a:r>
                        <a:rPr lang="en-US" dirty="0"/>
                        <a:t>Boston 1</a:t>
                      </a:r>
                    </a:p>
                  </a:txBody>
                  <a:tcPr/>
                </a:tc>
                <a:tc>
                  <a:txBody>
                    <a:bodyPr/>
                    <a:lstStyle/>
                    <a:p>
                      <a:pPr algn="ctr"/>
                      <a:r>
                        <a:rPr lang="en-US" dirty="0"/>
                        <a:t>Boston 2</a:t>
                      </a:r>
                    </a:p>
                  </a:txBody>
                  <a:tcPr/>
                </a:tc>
                <a:tc>
                  <a:txBody>
                    <a:bodyPr/>
                    <a:lstStyle/>
                    <a:p>
                      <a:pPr algn="ctr"/>
                      <a:r>
                        <a:rPr lang="en-US" dirty="0"/>
                        <a:t>Boston 3</a:t>
                      </a:r>
                    </a:p>
                  </a:txBody>
                  <a:tcPr/>
                </a:tc>
                <a:tc>
                  <a:txBody>
                    <a:bodyPr/>
                    <a:lstStyle/>
                    <a:p>
                      <a:pPr algn="ctr"/>
                      <a:r>
                        <a:rPr lang="en-US" dirty="0"/>
                        <a:t>Boston 4</a:t>
                      </a:r>
                    </a:p>
                  </a:txBody>
                  <a:tcPr/>
                </a:tc>
                <a:tc>
                  <a:txBody>
                    <a:bodyPr/>
                    <a:lstStyle/>
                    <a:p>
                      <a:pPr algn="ctr"/>
                      <a:r>
                        <a:rPr lang="en-US" dirty="0"/>
                        <a:t>Boston 5</a:t>
                      </a:r>
                    </a:p>
                  </a:txBody>
                  <a:tcPr/>
                </a:tc>
                <a:tc>
                  <a:txBody>
                    <a:bodyPr/>
                    <a:lstStyle/>
                    <a:p>
                      <a:pPr algn="ctr"/>
                      <a:r>
                        <a:rPr lang="en-US" dirty="0"/>
                        <a:t>Boston 6</a:t>
                      </a:r>
                    </a:p>
                  </a:txBody>
                  <a:tcPr/>
                </a:tc>
                <a:extLst>
                  <a:ext uri="{0D108BD9-81ED-4DB2-BD59-A6C34878D82A}">
                    <a16:rowId xmlns:a16="http://schemas.microsoft.com/office/drawing/2014/main" val="2516637794"/>
                  </a:ext>
                </a:extLst>
              </a:tr>
              <a:tr h="370840">
                <a:tc>
                  <a:txBody>
                    <a:bodyPr/>
                    <a:lstStyle/>
                    <a:p>
                      <a:pPr algn="ctr"/>
                      <a:r>
                        <a:rPr lang="en-US" dirty="0"/>
                        <a:t>GPU</a:t>
                      </a:r>
                    </a:p>
                  </a:txBody>
                  <a:tcPr/>
                </a:tc>
                <a:tc>
                  <a:txBody>
                    <a:bodyPr/>
                    <a:lstStyle/>
                    <a:p>
                      <a:pPr algn="ctr"/>
                      <a:r>
                        <a:rPr lang="en-US" dirty="0"/>
                        <a:t>Tiny</a:t>
                      </a:r>
                    </a:p>
                  </a:txBody>
                  <a:tcPr/>
                </a:tc>
                <a:tc>
                  <a:txBody>
                    <a:bodyPr/>
                    <a:lstStyle/>
                    <a:p>
                      <a:pPr algn="ctr"/>
                      <a:r>
                        <a:rPr lang="en-US" dirty="0"/>
                        <a:t>52.8 fps</a:t>
                      </a:r>
                    </a:p>
                  </a:txBody>
                  <a:tcPr/>
                </a:tc>
                <a:tc>
                  <a:txBody>
                    <a:bodyPr/>
                    <a:lstStyle/>
                    <a:p>
                      <a:pPr algn="ctr"/>
                      <a:r>
                        <a:rPr lang="en-US" dirty="0"/>
                        <a:t>50.8 fps</a:t>
                      </a:r>
                    </a:p>
                  </a:txBody>
                  <a:tcPr/>
                </a:tc>
                <a:tc>
                  <a:txBody>
                    <a:bodyPr/>
                    <a:lstStyle/>
                    <a:p>
                      <a:pPr algn="ctr"/>
                      <a:r>
                        <a:rPr lang="en-US" dirty="0"/>
                        <a:t>55.0 fps</a:t>
                      </a:r>
                    </a:p>
                  </a:txBody>
                  <a:tcPr/>
                </a:tc>
                <a:tc>
                  <a:txBody>
                    <a:bodyPr/>
                    <a:lstStyle/>
                    <a:p>
                      <a:pPr algn="ctr"/>
                      <a:r>
                        <a:rPr lang="en-US" dirty="0"/>
                        <a:t>53.8 fps</a:t>
                      </a:r>
                    </a:p>
                  </a:txBody>
                  <a:tcPr/>
                </a:tc>
                <a:tc>
                  <a:txBody>
                    <a:bodyPr/>
                    <a:lstStyle/>
                    <a:p>
                      <a:pPr algn="ctr"/>
                      <a:r>
                        <a:rPr lang="en-US" dirty="0"/>
                        <a:t>52.4 fps</a:t>
                      </a:r>
                    </a:p>
                  </a:txBody>
                  <a:tcPr/>
                </a:tc>
                <a:tc>
                  <a:txBody>
                    <a:bodyPr/>
                    <a:lstStyle/>
                    <a:p>
                      <a:pPr algn="ctr"/>
                      <a:r>
                        <a:rPr lang="en-US" dirty="0"/>
                        <a:t>51.6 fps</a:t>
                      </a:r>
                    </a:p>
                  </a:txBody>
                  <a:tcPr/>
                </a:tc>
                <a:extLst>
                  <a:ext uri="{0D108BD9-81ED-4DB2-BD59-A6C34878D82A}">
                    <a16:rowId xmlns:a16="http://schemas.microsoft.com/office/drawing/2014/main" val="189115907"/>
                  </a:ext>
                </a:extLst>
              </a:tr>
              <a:tr h="370840">
                <a:tc>
                  <a:txBody>
                    <a:bodyPr/>
                    <a:lstStyle/>
                    <a:p>
                      <a:pPr algn="ctr"/>
                      <a:r>
                        <a:rPr lang="en-US" dirty="0"/>
                        <a:t>GPU</a:t>
                      </a:r>
                    </a:p>
                  </a:txBody>
                  <a:tcPr/>
                </a:tc>
                <a:tc>
                  <a:txBody>
                    <a:bodyPr/>
                    <a:lstStyle/>
                    <a:p>
                      <a:pPr algn="ctr"/>
                      <a:r>
                        <a:rPr lang="en-US" dirty="0"/>
                        <a:t>Normal</a:t>
                      </a:r>
                    </a:p>
                  </a:txBody>
                  <a:tcPr/>
                </a:tc>
                <a:tc>
                  <a:txBody>
                    <a:bodyPr/>
                    <a:lstStyle/>
                    <a:p>
                      <a:pPr algn="ctr"/>
                      <a:r>
                        <a:rPr lang="en-US" dirty="0"/>
                        <a:t>22.0 fps</a:t>
                      </a:r>
                    </a:p>
                  </a:txBody>
                  <a:tcPr/>
                </a:tc>
                <a:tc>
                  <a:txBody>
                    <a:bodyPr/>
                    <a:lstStyle/>
                    <a:p>
                      <a:pPr algn="ctr"/>
                      <a:r>
                        <a:rPr lang="en-US" dirty="0"/>
                        <a:t>22.0 fps</a:t>
                      </a:r>
                    </a:p>
                  </a:txBody>
                  <a:tcPr/>
                </a:tc>
                <a:tc>
                  <a:txBody>
                    <a:bodyPr/>
                    <a:lstStyle/>
                    <a:p>
                      <a:pPr algn="ctr"/>
                      <a:r>
                        <a:rPr lang="en-US" dirty="0"/>
                        <a:t>22.2 fps</a:t>
                      </a:r>
                    </a:p>
                  </a:txBody>
                  <a:tcPr/>
                </a:tc>
                <a:tc>
                  <a:txBody>
                    <a:bodyPr/>
                    <a:lstStyle/>
                    <a:p>
                      <a:pPr algn="ctr"/>
                      <a:r>
                        <a:rPr lang="en-US" dirty="0"/>
                        <a:t>21.3 fps</a:t>
                      </a:r>
                    </a:p>
                  </a:txBody>
                  <a:tcPr/>
                </a:tc>
                <a:tc>
                  <a:txBody>
                    <a:bodyPr/>
                    <a:lstStyle/>
                    <a:p>
                      <a:pPr algn="ctr"/>
                      <a:r>
                        <a:rPr lang="en-US" dirty="0"/>
                        <a:t>21.5 fps</a:t>
                      </a:r>
                    </a:p>
                  </a:txBody>
                  <a:tcPr/>
                </a:tc>
                <a:tc>
                  <a:txBody>
                    <a:bodyPr/>
                    <a:lstStyle/>
                    <a:p>
                      <a:pPr algn="ctr"/>
                      <a:r>
                        <a:rPr lang="en-US" dirty="0"/>
                        <a:t>21.9 fps</a:t>
                      </a:r>
                    </a:p>
                  </a:txBody>
                  <a:tcPr/>
                </a:tc>
                <a:extLst>
                  <a:ext uri="{0D108BD9-81ED-4DB2-BD59-A6C34878D82A}">
                    <a16:rowId xmlns:a16="http://schemas.microsoft.com/office/drawing/2014/main" val="1635674774"/>
                  </a:ext>
                </a:extLst>
              </a:tr>
              <a:tr h="370840">
                <a:tc>
                  <a:txBody>
                    <a:bodyPr/>
                    <a:lstStyle/>
                    <a:p>
                      <a:pPr algn="ctr"/>
                      <a:r>
                        <a:rPr lang="en-US" dirty="0"/>
                        <a:t>CPU</a:t>
                      </a:r>
                    </a:p>
                  </a:txBody>
                  <a:tcPr/>
                </a:tc>
                <a:tc>
                  <a:txBody>
                    <a:bodyPr/>
                    <a:lstStyle/>
                    <a:p>
                      <a:pPr algn="ctr"/>
                      <a:r>
                        <a:rPr lang="en-US" dirty="0"/>
                        <a:t>Tiny</a:t>
                      </a:r>
                    </a:p>
                  </a:txBody>
                  <a:tcPr/>
                </a:tc>
                <a:tc>
                  <a:txBody>
                    <a:bodyPr/>
                    <a:lstStyle/>
                    <a:p>
                      <a:pPr algn="ctr"/>
                      <a:r>
                        <a:rPr lang="en-US" dirty="0"/>
                        <a:t>1.4 fps</a:t>
                      </a:r>
                    </a:p>
                  </a:txBody>
                  <a:tcPr/>
                </a:tc>
                <a:tc>
                  <a:txBody>
                    <a:bodyPr/>
                    <a:lstStyle/>
                    <a:p>
                      <a:pPr algn="ctr"/>
                      <a:r>
                        <a:rPr lang="en-US" dirty="0"/>
                        <a:t>1.4 fps</a:t>
                      </a:r>
                    </a:p>
                  </a:txBody>
                  <a:tcPr/>
                </a:tc>
                <a:tc>
                  <a:txBody>
                    <a:bodyPr/>
                    <a:lstStyle/>
                    <a:p>
                      <a:pPr algn="ctr"/>
                      <a:r>
                        <a:rPr lang="en-US" dirty="0"/>
                        <a:t>1.4 fps</a:t>
                      </a:r>
                    </a:p>
                  </a:txBody>
                  <a:tcPr/>
                </a:tc>
                <a:tc>
                  <a:txBody>
                    <a:bodyPr/>
                    <a:lstStyle/>
                    <a:p>
                      <a:pPr algn="ctr"/>
                      <a:r>
                        <a:rPr lang="en-US" dirty="0"/>
                        <a:t>1.4 fps</a:t>
                      </a:r>
                    </a:p>
                  </a:txBody>
                  <a:tcPr/>
                </a:tc>
                <a:tc>
                  <a:txBody>
                    <a:bodyPr/>
                    <a:lstStyle/>
                    <a:p>
                      <a:pPr algn="ctr"/>
                      <a:r>
                        <a:rPr lang="en-US" dirty="0"/>
                        <a:t>1.4 fps</a:t>
                      </a:r>
                    </a:p>
                  </a:txBody>
                  <a:tcPr/>
                </a:tc>
                <a:tc>
                  <a:txBody>
                    <a:bodyPr/>
                    <a:lstStyle/>
                    <a:p>
                      <a:pPr algn="ctr"/>
                      <a:r>
                        <a:rPr lang="en-US" dirty="0"/>
                        <a:t>1.2 fps</a:t>
                      </a:r>
                    </a:p>
                  </a:txBody>
                  <a:tcPr/>
                </a:tc>
                <a:extLst>
                  <a:ext uri="{0D108BD9-81ED-4DB2-BD59-A6C34878D82A}">
                    <a16:rowId xmlns:a16="http://schemas.microsoft.com/office/drawing/2014/main" val="979183305"/>
                  </a:ext>
                </a:extLst>
              </a:tr>
              <a:tr h="370840">
                <a:tc>
                  <a:txBody>
                    <a:bodyPr/>
                    <a:lstStyle/>
                    <a:p>
                      <a:pPr algn="ctr"/>
                      <a:r>
                        <a:rPr lang="en-US" dirty="0"/>
                        <a:t>CPU</a:t>
                      </a:r>
                    </a:p>
                  </a:txBody>
                  <a:tcPr/>
                </a:tc>
                <a:tc>
                  <a:txBody>
                    <a:bodyPr/>
                    <a:lstStyle/>
                    <a:p>
                      <a:pPr algn="ctr"/>
                      <a:r>
                        <a:rPr lang="en-US" dirty="0"/>
                        <a:t>Normal</a:t>
                      </a:r>
                    </a:p>
                  </a:txBody>
                  <a:tcPr/>
                </a:tc>
                <a:tc>
                  <a:txBody>
                    <a:bodyPr/>
                    <a:lstStyle/>
                    <a:p>
                      <a:pPr algn="ctr"/>
                      <a:r>
                        <a:rPr lang="en-US" dirty="0"/>
                        <a:t>0.13 fps</a:t>
                      </a:r>
                    </a:p>
                  </a:txBody>
                  <a:tcPr/>
                </a:tc>
                <a:tc>
                  <a:txBody>
                    <a:bodyPr/>
                    <a:lstStyle/>
                    <a:p>
                      <a:pPr algn="ctr"/>
                      <a:r>
                        <a:rPr lang="en-US" dirty="0"/>
                        <a:t>0.13 fps</a:t>
                      </a:r>
                    </a:p>
                  </a:txBody>
                  <a:tcPr/>
                </a:tc>
                <a:tc>
                  <a:txBody>
                    <a:bodyPr/>
                    <a:lstStyle/>
                    <a:p>
                      <a:pPr algn="ctr"/>
                      <a:r>
                        <a:rPr lang="en-US" dirty="0"/>
                        <a:t>0.13 fps</a:t>
                      </a:r>
                    </a:p>
                  </a:txBody>
                  <a:tcPr/>
                </a:tc>
                <a:tc>
                  <a:txBody>
                    <a:bodyPr/>
                    <a:lstStyle/>
                    <a:p>
                      <a:pPr algn="ctr"/>
                      <a:r>
                        <a:rPr lang="en-US" dirty="0"/>
                        <a:t>0.13 fps</a:t>
                      </a:r>
                    </a:p>
                  </a:txBody>
                  <a:tcPr/>
                </a:tc>
                <a:tc>
                  <a:txBody>
                    <a:bodyPr/>
                    <a:lstStyle/>
                    <a:p>
                      <a:pPr algn="ctr"/>
                      <a:r>
                        <a:rPr lang="en-US" dirty="0"/>
                        <a:t>0.13 fps</a:t>
                      </a:r>
                    </a:p>
                  </a:txBody>
                  <a:tcPr/>
                </a:tc>
                <a:tc>
                  <a:txBody>
                    <a:bodyPr/>
                    <a:lstStyle/>
                    <a:p>
                      <a:pPr algn="ctr"/>
                      <a:r>
                        <a:rPr lang="en-US" dirty="0"/>
                        <a:t>0.14 fps</a:t>
                      </a:r>
                    </a:p>
                  </a:txBody>
                  <a:tcPr/>
                </a:tc>
                <a:extLst>
                  <a:ext uri="{0D108BD9-81ED-4DB2-BD59-A6C34878D82A}">
                    <a16:rowId xmlns:a16="http://schemas.microsoft.com/office/drawing/2014/main" val="376546010"/>
                  </a:ext>
                </a:extLst>
              </a:tr>
            </a:tbl>
          </a:graphicData>
        </a:graphic>
      </p:graphicFrame>
    </p:spTree>
    <p:extLst>
      <p:ext uri="{BB962C8B-B14F-4D97-AF65-F5344CB8AC3E}">
        <p14:creationId xmlns:p14="http://schemas.microsoft.com/office/powerpoint/2010/main" val="3143660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YOLOv3 Predictions</a:t>
            </a:r>
          </a:p>
        </p:txBody>
      </p:sp>
      <p:pic>
        <p:nvPicPr>
          <p:cNvPr id="5" name="Content Placeholder 4">
            <a:extLst>
              <a:ext uri="{FF2B5EF4-FFF2-40B4-BE49-F238E27FC236}">
                <a16:creationId xmlns:a16="http://schemas.microsoft.com/office/drawing/2014/main" id="{D5A5B579-B552-4F47-950D-4C882C0F9847}"/>
              </a:ext>
            </a:extLst>
          </p:cNvPr>
          <p:cNvPicPr>
            <a:picLocks noGrp="1" noChangeAspect="1"/>
          </p:cNvPicPr>
          <p:nvPr>
            <p:ph idx="1"/>
          </p:nvPr>
        </p:nvPicPr>
        <p:blipFill>
          <a:blip r:embed="rId3"/>
          <a:stretch>
            <a:fillRect/>
          </a:stretch>
        </p:blipFill>
        <p:spPr>
          <a:xfrm>
            <a:off x="1550933" y="1417638"/>
            <a:ext cx="6042133" cy="4266059"/>
          </a:xfrm>
        </p:spPr>
      </p:pic>
      <p:sp>
        <p:nvSpPr>
          <p:cNvPr id="3" name="Slide Number Placeholder 2">
            <a:extLst>
              <a:ext uri="{FF2B5EF4-FFF2-40B4-BE49-F238E27FC236}">
                <a16:creationId xmlns:a16="http://schemas.microsoft.com/office/drawing/2014/main" id="{727076F6-7CA1-BD4E-998E-A6F7EF10ED03}"/>
              </a:ext>
            </a:extLst>
          </p:cNvPr>
          <p:cNvSpPr>
            <a:spLocks noGrp="1"/>
          </p:cNvSpPr>
          <p:nvPr>
            <p:ph type="sldNum" sz="quarter" idx="12"/>
          </p:nvPr>
        </p:nvSpPr>
        <p:spPr/>
        <p:txBody>
          <a:bodyPr/>
          <a:lstStyle/>
          <a:p>
            <a:fld id="{051C7006-7120-F341-A188-F97DDD913081}" type="slidenum">
              <a:rPr lang="en-US" smtClean="0"/>
              <a:pPr/>
              <a:t>32</a:t>
            </a:fld>
            <a:endParaRPr lang="en-US" dirty="0"/>
          </a:p>
        </p:txBody>
      </p:sp>
      <p:sp>
        <p:nvSpPr>
          <p:cNvPr id="6" name="TextBox 5">
            <a:extLst>
              <a:ext uri="{FF2B5EF4-FFF2-40B4-BE49-F238E27FC236}">
                <a16:creationId xmlns:a16="http://schemas.microsoft.com/office/drawing/2014/main" id="{A89728D6-D4E2-5D40-B751-B942DA5A78F9}"/>
              </a:ext>
            </a:extLst>
          </p:cNvPr>
          <p:cNvSpPr txBox="1"/>
          <p:nvPr/>
        </p:nvSpPr>
        <p:spPr>
          <a:xfrm>
            <a:off x="8458410" y="5885478"/>
            <a:ext cx="559770" cy="369332"/>
          </a:xfrm>
          <a:prstGeom prst="rect">
            <a:avLst/>
          </a:prstGeom>
          <a:noFill/>
        </p:spPr>
        <p:txBody>
          <a:bodyPr wrap="none" rtlCol="0">
            <a:spAutoFit/>
          </a:bodyPr>
          <a:lstStyle/>
          <a:p>
            <a:pPr algn="r"/>
            <a:r>
              <a:rPr lang="en-US" dirty="0"/>
              <a:t>[12]</a:t>
            </a:r>
          </a:p>
        </p:txBody>
      </p:sp>
    </p:spTree>
    <p:extLst>
      <p:ext uri="{BB962C8B-B14F-4D97-AF65-F5344CB8AC3E}">
        <p14:creationId xmlns:p14="http://schemas.microsoft.com/office/powerpoint/2010/main" val="3635714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YOLOv3 Network</a:t>
            </a:r>
          </a:p>
        </p:txBody>
      </p:sp>
      <p:pic>
        <p:nvPicPr>
          <p:cNvPr id="9" name="Content Placeholder 8">
            <a:extLst>
              <a:ext uri="{FF2B5EF4-FFF2-40B4-BE49-F238E27FC236}">
                <a16:creationId xmlns:a16="http://schemas.microsoft.com/office/drawing/2014/main" id="{DA17D513-D80A-994F-AFE3-01744DB98FC0}"/>
              </a:ext>
            </a:extLst>
          </p:cNvPr>
          <p:cNvPicPr>
            <a:picLocks noGrp="1" noChangeAspect="1"/>
          </p:cNvPicPr>
          <p:nvPr>
            <p:ph idx="1"/>
          </p:nvPr>
        </p:nvPicPr>
        <p:blipFill>
          <a:blip r:embed="rId3"/>
          <a:stretch>
            <a:fillRect/>
          </a:stretch>
        </p:blipFill>
        <p:spPr>
          <a:xfrm>
            <a:off x="3044929" y="1582530"/>
            <a:ext cx="3054142" cy="4224592"/>
          </a:xfrm>
        </p:spPr>
      </p:pic>
      <p:sp>
        <p:nvSpPr>
          <p:cNvPr id="3" name="Slide Number Placeholder 2">
            <a:extLst>
              <a:ext uri="{FF2B5EF4-FFF2-40B4-BE49-F238E27FC236}">
                <a16:creationId xmlns:a16="http://schemas.microsoft.com/office/drawing/2014/main" id="{8560B7AA-9A5E-5F46-A230-1DE8EB5D335F}"/>
              </a:ext>
            </a:extLst>
          </p:cNvPr>
          <p:cNvSpPr>
            <a:spLocks noGrp="1"/>
          </p:cNvSpPr>
          <p:nvPr>
            <p:ph type="sldNum" sz="quarter" idx="12"/>
          </p:nvPr>
        </p:nvSpPr>
        <p:spPr/>
        <p:txBody>
          <a:bodyPr/>
          <a:lstStyle/>
          <a:p>
            <a:fld id="{051C7006-7120-F341-A188-F97DDD913081}" type="slidenum">
              <a:rPr lang="en-US" smtClean="0"/>
              <a:pPr/>
              <a:t>33</a:t>
            </a:fld>
            <a:endParaRPr lang="en-US" dirty="0"/>
          </a:p>
        </p:txBody>
      </p:sp>
      <p:sp>
        <p:nvSpPr>
          <p:cNvPr id="5" name="TextBox 4">
            <a:extLst>
              <a:ext uri="{FF2B5EF4-FFF2-40B4-BE49-F238E27FC236}">
                <a16:creationId xmlns:a16="http://schemas.microsoft.com/office/drawing/2014/main" id="{1EC765A2-14BA-F548-8543-7EA846AF7443}"/>
              </a:ext>
            </a:extLst>
          </p:cNvPr>
          <p:cNvSpPr txBox="1"/>
          <p:nvPr/>
        </p:nvSpPr>
        <p:spPr>
          <a:xfrm>
            <a:off x="8458410" y="5885478"/>
            <a:ext cx="559770" cy="369332"/>
          </a:xfrm>
          <a:prstGeom prst="rect">
            <a:avLst/>
          </a:prstGeom>
          <a:noFill/>
        </p:spPr>
        <p:txBody>
          <a:bodyPr wrap="none" rtlCol="0">
            <a:spAutoFit/>
          </a:bodyPr>
          <a:lstStyle/>
          <a:p>
            <a:pPr algn="r"/>
            <a:r>
              <a:rPr lang="en-US" dirty="0"/>
              <a:t>[12]</a:t>
            </a:r>
          </a:p>
        </p:txBody>
      </p:sp>
    </p:spTree>
    <p:extLst>
      <p:ext uri="{BB962C8B-B14F-4D97-AF65-F5344CB8AC3E}">
        <p14:creationId xmlns:p14="http://schemas.microsoft.com/office/powerpoint/2010/main" val="375013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BC7C3A04-D314-954A-AF50-E21804376F2D}"/>
              </a:ext>
            </a:extLst>
          </p:cNvPr>
          <p:cNvSpPr>
            <a:spLocks noGrp="1"/>
          </p:cNvSpPr>
          <p:nvPr>
            <p:ph idx="1"/>
          </p:nvPr>
        </p:nvSpPr>
        <p:spPr>
          <a:xfrm>
            <a:off x="457200" y="1600200"/>
            <a:ext cx="8229600" cy="4525963"/>
          </a:xfrm>
        </p:spPr>
        <p:txBody>
          <a:bodyPr/>
          <a:lstStyle/>
          <a:p>
            <a:r>
              <a:rPr lang="en-US" dirty="0"/>
              <a:t>Pretraining – classification</a:t>
            </a:r>
          </a:p>
          <a:p>
            <a:endParaRPr lang="en-US" dirty="0"/>
          </a:p>
          <a:p>
            <a:endParaRPr lang="en-US" dirty="0"/>
          </a:p>
          <a:p>
            <a:r>
              <a:rPr lang="en-US" dirty="0"/>
              <a:t>Training – detection </a:t>
            </a:r>
          </a:p>
        </p:txBody>
      </p:sp>
      <p:sp>
        <p:nvSpPr>
          <p:cNvPr id="2" name="Title 1"/>
          <p:cNvSpPr>
            <a:spLocks noGrp="1"/>
          </p:cNvSpPr>
          <p:nvPr>
            <p:ph type="title"/>
          </p:nvPr>
        </p:nvSpPr>
        <p:spPr/>
        <p:txBody>
          <a:bodyPr/>
          <a:lstStyle/>
          <a:p>
            <a:r>
              <a:rPr lang="en-US" dirty="0"/>
              <a:t>YOLOv3 Training</a:t>
            </a:r>
          </a:p>
        </p:txBody>
      </p:sp>
      <p:sp>
        <p:nvSpPr>
          <p:cNvPr id="16" name="TextBox 15">
            <a:extLst>
              <a:ext uri="{FF2B5EF4-FFF2-40B4-BE49-F238E27FC236}">
                <a16:creationId xmlns:a16="http://schemas.microsoft.com/office/drawing/2014/main" id="{E9A4A95F-B5E5-794E-AF59-7F890BBE8065}"/>
              </a:ext>
            </a:extLst>
          </p:cNvPr>
          <p:cNvSpPr txBox="1"/>
          <p:nvPr/>
        </p:nvSpPr>
        <p:spPr>
          <a:xfrm>
            <a:off x="1889760" y="249936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9F6047-CAE2-D745-A0D5-CF03B3103FB1}"/>
                  </a:ext>
                </a:extLst>
              </p:cNvPr>
              <p:cNvSpPr txBox="1"/>
              <p:nvPr/>
            </p:nvSpPr>
            <p:spPr>
              <a:xfrm>
                <a:off x="1291422" y="2499360"/>
                <a:ext cx="50962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𝑦</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𝑝</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𝑦</m:t>
                              </m:r>
                            </m:e>
                          </m:d>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(1−</m:t>
                              </m:r>
                              <m:r>
                                <a:rPr lang="en-US" sz="2800" b="0" i="1" smtClean="0">
                                  <a:latin typeface="Cambria Math" panose="02040503050406030204" pitchFamily="18" charset="0"/>
                                </a:rPr>
                                <m:t>𝑝</m:t>
                              </m:r>
                              <m:r>
                                <a:rPr lang="en-US" sz="2800" b="0" i="1" smtClean="0">
                                  <a:latin typeface="Cambria Math" panose="02040503050406030204" pitchFamily="18" charset="0"/>
                                </a:rPr>
                                <m:t>))</m:t>
                              </m:r>
                            </m:e>
                          </m:func>
                        </m:e>
                      </m:func>
                    </m:oMath>
                  </m:oMathPara>
                </a14:m>
                <a:endParaRPr lang="en-US" sz="2800" dirty="0"/>
              </a:p>
            </p:txBody>
          </p:sp>
        </mc:Choice>
        <mc:Fallback xmlns="">
          <p:sp>
            <p:nvSpPr>
              <p:cNvPr id="17" name="TextBox 16">
                <a:extLst>
                  <a:ext uri="{FF2B5EF4-FFF2-40B4-BE49-F238E27FC236}">
                    <a16:creationId xmlns:a16="http://schemas.microsoft.com/office/drawing/2014/main" id="{8E9F6047-CAE2-D745-A0D5-CF03B3103FB1}"/>
                  </a:ext>
                </a:extLst>
              </p:cNvPr>
              <p:cNvSpPr txBox="1">
                <a:spLocks noRot="1" noChangeAspect="1" noMove="1" noResize="1" noEditPoints="1" noAdjustHandles="1" noChangeArrowheads="1" noChangeShapeType="1" noTextEdit="1"/>
              </p:cNvSpPr>
              <p:nvPr/>
            </p:nvSpPr>
            <p:spPr>
              <a:xfrm>
                <a:off x="1291422" y="2499360"/>
                <a:ext cx="5096203" cy="430887"/>
              </a:xfrm>
              <a:prstGeom prst="rect">
                <a:avLst/>
              </a:prstGeom>
              <a:blipFill>
                <a:blip r:embed="rId3"/>
                <a:stretch>
                  <a:fillRect t="-2857" r="-199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BB6CB31-B418-D04E-AA7B-76767F9A427B}"/>
                  </a:ext>
                </a:extLst>
              </p:cNvPr>
              <p:cNvSpPr txBox="1"/>
              <p:nvPr/>
            </p:nvSpPr>
            <p:spPr>
              <a:xfrm>
                <a:off x="1357374" y="4339616"/>
                <a:ext cx="1434234"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ctrlPr>
                            <a:rPr lang="en-US" sz="280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𝑡</m:t>
                                      </m:r>
                                    </m:e>
                                  </m:acc>
                                </m:e>
                                <m:sub>
                                  <m:r>
                                    <a:rPr lang="en-US" sz="2800" i="1">
                                      <a:latin typeface="Cambria Math" panose="02040503050406030204" pitchFamily="18" charset="0"/>
                                    </a:rPr>
                                    <m:t>∗</m:t>
                                  </m:r>
                                </m:sub>
                              </m:sSub>
                              <m:r>
                                <m:rPr>
                                  <m:brk m:alnAt="23"/>
                                </m:rP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m:t>
                                  </m:r>
                                </m:sub>
                              </m:sSub>
                              <m:r>
                                <a:rPr lang="en-US" sz="2800" b="0" i="1" smtClean="0">
                                  <a:latin typeface="Cambria Math" panose="02040503050406030204" pitchFamily="18" charset="0"/>
                                </a:rPr>
                                <m:t>)</m:t>
                              </m:r>
                            </m:e>
                            <m:sup>
                              <m:r>
                                <a:rPr lang="en-US" sz="2800" b="0" i="1" smtClean="0">
                                  <a:latin typeface="Cambria Math" panose="02040503050406030204" pitchFamily="18" charset="0"/>
                                </a:rPr>
                                <m:t>2</m:t>
                              </m:r>
                            </m:sup>
                          </m:sSup>
                        </m:e>
                      </m:nary>
                    </m:oMath>
                  </m:oMathPara>
                </a14:m>
                <a:endParaRPr lang="en-US" sz="2800" dirty="0"/>
              </a:p>
            </p:txBody>
          </p:sp>
        </mc:Choice>
        <mc:Fallback xmlns="">
          <p:sp>
            <p:nvSpPr>
              <p:cNvPr id="18" name="TextBox 17">
                <a:extLst>
                  <a:ext uri="{FF2B5EF4-FFF2-40B4-BE49-F238E27FC236}">
                    <a16:creationId xmlns:a16="http://schemas.microsoft.com/office/drawing/2014/main" id="{9BB6CB31-B418-D04E-AA7B-76767F9A427B}"/>
                  </a:ext>
                </a:extLst>
              </p:cNvPr>
              <p:cNvSpPr txBox="1">
                <a:spLocks noRot="1" noChangeAspect="1" noMove="1" noResize="1" noEditPoints="1" noAdjustHandles="1" noChangeArrowheads="1" noChangeShapeType="1" noTextEdit="1"/>
              </p:cNvSpPr>
              <p:nvPr/>
            </p:nvSpPr>
            <p:spPr>
              <a:xfrm>
                <a:off x="1357374" y="4339616"/>
                <a:ext cx="1434234" cy="1211550"/>
              </a:xfrm>
              <a:prstGeom prst="rect">
                <a:avLst/>
              </a:prstGeom>
              <a:blipFill>
                <a:blip r:embed="rId4"/>
                <a:stretch>
                  <a:fillRect l="-70175" t="-112500" r="-59649" b="-173958"/>
                </a:stretch>
              </a:blipFill>
            </p:spPr>
            <p:txBody>
              <a:bodyPr/>
              <a:lstStyle/>
              <a:p>
                <a:r>
                  <a:rPr lang="en-US">
                    <a:noFill/>
                  </a:rPr>
                  <a:t> </a:t>
                </a:r>
              </a:p>
            </p:txBody>
          </p:sp>
        </mc:Fallback>
      </mc:AlternateContent>
      <p:sp>
        <p:nvSpPr>
          <p:cNvPr id="20" name="Slide Number Placeholder 19">
            <a:extLst>
              <a:ext uri="{FF2B5EF4-FFF2-40B4-BE49-F238E27FC236}">
                <a16:creationId xmlns:a16="http://schemas.microsoft.com/office/drawing/2014/main" id="{36DFD466-C055-0545-AC40-9EDC47BBE288}"/>
              </a:ext>
            </a:extLst>
          </p:cNvPr>
          <p:cNvSpPr>
            <a:spLocks noGrp="1"/>
          </p:cNvSpPr>
          <p:nvPr>
            <p:ph type="sldNum" sz="quarter" idx="12"/>
          </p:nvPr>
        </p:nvSpPr>
        <p:spPr/>
        <p:txBody>
          <a:bodyPr/>
          <a:lstStyle/>
          <a:p>
            <a:fld id="{051C7006-7120-F341-A188-F97DDD913081}" type="slidenum">
              <a:rPr lang="en-US" smtClean="0"/>
              <a:pPr/>
              <a:t>34</a:t>
            </a:fld>
            <a:endParaRPr lang="en-US" dirty="0"/>
          </a:p>
        </p:txBody>
      </p:sp>
      <p:sp>
        <p:nvSpPr>
          <p:cNvPr id="21" name="TextBox 20">
            <a:extLst>
              <a:ext uri="{FF2B5EF4-FFF2-40B4-BE49-F238E27FC236}">
                <a16:creationId xmlns:a16="http://schemas.microsoft.com/office/drawing/2014/main" id="{15F768A9-8B18-0244-B3FE-9257A8781D17}"/>
              </a:ext>
            </a:extLst>
          </p:cNvPr>
          <p:cNvSpPr txBox="1"/>
          <p:nvPr/>
        </p:nvSpPr>
        <p:spPr>
          <a:xfrm>
            <a:off x="8458410" y="5885478"/>
            <a:ext cx="559770" cy="369332"/>
          </a:xfrm>
          <a:prstGeom prst="rect">
            <a:avLst/>
          </a:prstGeom>
          <a:noFill/>
        </p:spPr>
        <p:txBody>
          <a:bodyPr wrap="none" rtlCol="0">
            <a:spAutoFit/>
          </a:bodyPr>
          <a:lstStyle/>
          <a:p>
            <a:pPr algn="r"/>
            <a:r>
              <a:rPr lang="en-US" dirty="0"/>
              <a:t>[12]</a:t>
            </a:r>
          </a:p>
        </p:txBody>
      </p:sp>
    </p:spTree>
    <p:extLst>
      <p:ext uri="{BB962C8B-B14F-4D97-AF65-F5344CB8AC3E}">
        <p14:creationId xmlns:p14="http://schemas.microsoft.com/office/powerpoint/2010/main" val="359831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YOLOv3 – Example Two</a:t>
            </a:r>
          </a:p>
        </p:txBody>
      </p:sp>
      <p:pic>
        <p:nvPicPr>
          <p:cNvPr id="4" name="boston_2_normal_detected">
            <a:hlinkClick r:id="" action="ppaction://media"/>
            <a:extLst>
              <a:ext uri="{FF2B5EF4-FFF2-40B4-BE49-F238E27FC236}">
                <a16:creationId xmlns:a16="http://schemas.microsoft.com/office/drawing/2014/main" id="{3308D74A-26F8-A842-8127-43ADE3E3049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3" name="Slide Number Placeholder 2">
            <a:extLst>
              <a:ext uri="{FF2B5EF4-FFF2-40B4-BE49-F238E27FC236}">
                <a16:creationId xmlns:a16="http://schemas.microsoft.com/office/drawing/2014/main" id="{50587C29-57C4-DE45-BDCD-1BB1CDBE408A}"/>
              </a:ext>
            </a:extLst>
          </p:cNvPr>
          <p:cNvSpPr>
            <a:spLocks noGrp="1"/>
          </p:cNvSpPr>
          <p:nvPr>
            <p:ph type="sldNum" sz="quarter" idx="12"/>
          </p:nvPr>
        </p:nvSpPr>
        <p:spPr/>
        <p:txBody>
          <a:bodyPr/>
          <a:lstStyle/>
          <a:p>
            <a:fld id="{051C7006-7120-F341-A188-F97DDD913081}" type="slidenum">
              <a:rPr lang="en-US" smtClean="0"/>
              <a:pPr/>
              <a:t>35</a:t>
            </a:fld>
            <a:endParaRPr lang="en-US" dirty="0"/>
          </a:p>
        </p:txBody>
      </p:sp>
    </p:spTree>
    <p:extLst>
      <p:ext uri="{BB962C8B-B14F-4D97-AF65-F5344CB8AC3E}">
        <p14:creationId xmlns:p14="http://schemas.microsoft.com/office/powerpoint/2010/main" val="68266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Tracking</a:t>
            </a:r>
          </a:p>
        </p:txBody>
      </p:sp>
      <p:pic>
        <p:nvPicPr>
          <p:cNvPr id="5" name="Content Placeholder 4">
            <a:extLst>
              <a:ext uri="{FF2B5EF4-FFF2-40B4-BE49-F238E27FC236}">
                <a16:creationId xmlns:a16="http://schemas.microsoft.com/office/drawing/2014/main" id="{5AD30E48-8ED5-B34E-A636-D24FDFA9118C}"/>
              </a:ext>
            </a:extLst>
          </p:cNvPr>
          <p:cNvPicPr>
            <a:picLocks noGrp="1" noChangeAspect="1"/>
          </p:cNvPicPr>
          <p:nvPr>
            <p:ph idx="1"/>
          </p:nvPr>
        </p:nvPicPr>
        <p:blipFill>
          <a:blip r:embed="rId3"/>
          <a:stretch>
            <a:fillRect/>
          </a:stretch>
        </p:blipFill>
        <p:spPr>
          <a:xfrm>
            <a:off x="457200" y="1743971"/>
            <a:ext cx="8229600" cy="4238420"/>
          </a:xfrm>
        </p:spPr>
      </p:pic>
      <p:sp>
        <p:nvSpPr>
          <p:cNvPr id="3" name="Slide Number Placeholder 2">
            <a:extLst>
              <a:ext uri="{FF2B5EF4-FFF2-40B4-BE49-F238E27FC236}">
                <a16:creationId xmlns:a16="http://schemas.microsoft.com/office/drawing/2014/main" id="{711E7258-BE17-6A4B-BAF3-905DB1010F51}"/>
              </a:ext>
            </a:extLst>
          </p:cNvPr>
          <p:cNvSpPr>
            <a:spLocks noGrp="1"/>
          </p:cNvSpPr>
          <p:nvPr>
            <p:ph type="sldNum" sz="quarter" idx="12"/>
          </p:nvPr>
        </p:nvSpPr>
        <p:spPr/>
        <p:txBody>
          <a:bodyPr/>
          <a:lstStyle/>
          <a:p>
            <a:fld id="{051C7006-7120-F341-A188-F97DDD913081}" type="slidenum">
              <a:rPr lang="en-US" smtClean="0"/>
              <a:pPr/>
              <a:t>36</a:t>
            </a:fld>
            <a:endParaRPr lang="en-US" dirty="0"/>
          </a:p>
        </p:txBody>
      </p:sp>
      <p:sp>
        <p:nvSpPr>
          <p:cNvPr id="6" name="TextBox 5">
            <a:extLst>
              <a:ext uri="{FF2B5EF4-FFF2-40B4-BE49-F238E27FC236}">
                <a16:creationId xmlns:a16="http://schemas.microsoft.com/office/drawing/2014/main" id="{331D6107-6B27-014A-B650-9BEF5F5C0545}"/>
              </a:ext>
            </a:extLst>
          </p:cNvPr>
          <p:cNvSpPr txBox="1"/>
          <p:nvPr/>
        </p:nvSpPr>
        <p:spPr>
          <a:xfrm>
            <a:off x="8458410" y="5885478"/>
            <a:ext cx="559770" cy="369332"/>
          </a:xfrm>
          <a:prstGeom prst="rect">
            <a:avLst/>
          </a:prstGeom>
          <a:noFill/>
        </p:spPr>
        <p:txBody>
          <a:bodyPr wrap="none" rtlCol="0">
            <a:spAutoFit/>
          </a:bodyPr>
          <a:lstStyle/>
          <a:p>
            <a:pPr algn="r"/>
            <a:r>
              <a:rPr lang="en-US" dirty="0"/>
              <a:t>[13]</a:t>
            </a:r>
          </a:p>
        </p:txBody>
      </p:sp>
    </p:spTree>
    <p:extLst>
      <p:ext uri="{BB962C8B-B14F-4D97-AF65-F5344CB8AC3E}">
        <p14:creationId xmlns:p14="http://schemas.microsoft.com/office/powerpoint/2010/main" val="1986059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SiamFC</a:t>
            </a:r>
            <a:r>
              <a:rPr lang="en-US" dirty="0"/>
              <a:t> – Example One</a:t>
            </a:r>
          </a:p>
        </p:txBody>
      </p:sp>
      <p:pic>
        <p:nvPicPr>
          <p:cNvPr id="4" name="boston4_tracking">
            <a:hlinkClick r:id="" action="ppaction://media"/>
            <a:extLst>
              <a:ext uri="{FF2B5EF4-FFF2-40B4-BE49-F238E27FC236}">
                <a16:creationId xmlns:a16="http://schemas.microsoft.com/office/drawing/2014/main" id="{BB825DF2-E746-4244-97F4-3109D4F445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3" name="Slide Number Placeholder 2">
            <a:extLst>
              <a:ext uri="{FF2B5EF4-FFF2-40B4-BE49-F238E27FC236}">
                <a16:creationId xmlns:a16="http://schemas.microsoft.com/office/drawing/2014/main" id="{63C6901A-AC8E-4C43-ACFE-40CB58872A86}"/>
              </a:ext>
            </a:extLst>
          </p:cNvPr>
          <p:cNvSpPr>
            <a:spLocks noGrp="1"/>
          </p:cNvSpPr>
          <p:nvPr>
            <p:ph type="sldNum" sz="quarter" idx="12"/>
          </p:nvPr>
        </p:nvSpPr>
        <p:spPr/>
        <p:txBody>
          <a:bodyPr/>
          <a:lstStyle/>
          <a:p>
            <a:fld id="{051C7006-7120-F341-A188-F97DDD913081}" type="slidenum">
              <a:rPr lang="en-US" smtClean="0"/>
              <a:pPr/>
              <a:t>37</a:t>
            </a:fld>
            <a:endParaRPr lang="en-US" dirty="0"/>
          </a:p>
        </p:txBody>
      </p:sp>
    </p:spTree>
    <p:extLst>
      <p:ext uri="{BB962C8B-B14F-4D97-AF65-F5344CB8AC3E}">
        <p14:creationId xmlns:p14="http://schemas.microsoft.com/office/powerpoint/2010/main" val="194140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2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SiamFC</a:t>
            </a:r>
            <a:r>
              <a:rPr lang="en-US" dirty="0"/>
              <a:t> Performance</a:t>
            </a:r>
          </a:p>
        </p:txBody>
      </p:sp>
      <p:pic>
        <p:nvPicPr>
          <p:cNvPr id="7" name="Picture 6">
            <a:extLst>
              <a:ext uri="{FF2B5EF4-FFF2-40B4-BE49-F238E27FC236}">
                <a16:creationId xmlns:a16="http://schemas.microsoft.com/office/drawing/2014/main" id="{9892D9F3-5EDF-E74B-9B51-E6AEDDD2A6AE}"/>
              </a:ext>
            </a:extLst>
          </p:cNvPr>
          <p:cNvPicPr>
            <a:picLocks noChangeAspect="1"/>
          </p:cNvPicPr>
          <p:nvPr/>
        </p:nvPicPr>
        <p:blipFill>
          <a:blip r:embed="rId2"/>
          <a:stretch>
            <a:fillRect/>
          </a:stretch>
        </p:blipFill>
        <p:spPr>
          <a:xfrm>
            <a:off x="19034" y="2727401"/>
            <a:ext cx="5746670" cy="3606132"/>
          </a:xfrm>
          <a:prstGeom prst="rect">
            <a:avLst/>
          </a:prstGeom>
        </p:spPr>
      </p:pic>
      <p:sp>
        <p:nvSpPr>
          <p:cNvPr id="3" name="Slide Number Placeholder 2">
            <a:extLst>
              <a:ext uri="{FF2B5EF4-FFF2-40B4-BE49-F238E27FC236}">
                <a16:creationId xmlns:a16="http://schemas.microsoft.com/office/drawing/2014/main" id="{C2616CA2-226D-5649-9322-8284EFA8B05B}"/>
              </a:ext>
            </a:extLst>
          </p:cNvPr>
          <p:cNvSpPr>
            <a:spLocks noGrp="1"/>
          </p:cNvSpPr>
          <p:nvPr>
            <p:ph type="sldNum" sz="quarter" idx="12"/>
          </p:nvPr>
        </p:nvSpPr>
        <p:spPr/>
        <p:txBody>
          <a:bodyPr/>
          <a:lstStyle/>
          <a:p>
            <a:fld id="{051C7006-7120-F341-A188-F97DDD913081}" type="slidenum">
              <a:rPr lang="en-US" smtClean="0"/>
              <a:pPr/>
              <a:t>38</a:t>
            </a:fld>
            <a:endParaRPr lang="en-US" dirty="0"/>
          </a:p>
        </p:txBody>
      </p:sp>
      <p:graphicFrame>
        <p:nvGraphicFramePr>
          <p:cNvPr id="4" name="Table 3">
            <a:extLst>
              <a:ext uri="{FF2B5EF4-FFF2-40B4-BE49-F238E27FC236}">
                <a16:creationId xmlns:a16="http://schemas.microsoft.com/office/drawing/2014/main" id="{4267D27A-A1F2-864D-843A-680491528786}"/>
              </a:ext>
            </a:extLst>
          </p:cNvPr>
          <p:cNvGraphicFramePr>
            <a:graphicFrameLocks noGrp="1"/>
          </p:cNvGraphicFramePr>
          <p:nvPr>
            <p:extLst>
              <p:ext uri="{D42A27DB-BD31-4B8C-83A1-F6EECF244321}">
                <p14:modId xmlns:p14="http://schemas.microsoft.com/office/powerpoint/2010/main" val="889471415"/>
              </p:ext>
            </p:extLst>
          </p:nvPr>
        </p:nvGraphicFramePr>
        <p:xfrm>
          <a:off x="5018581" y="1417638"/>
          <a:ext cx="3452560" cy="2225040"/>
        </p:xfrm>
        <a:graphic>
          <a:graphicData uri="http://schemas.openxmlformats.org/drawingml/2006/table">
            <a:tbl>
              <a:tblPr firstRow="1" bandRow="1">
                <a:tableStyleId>{F5AB1C69-6EDB-4FF4-983F-18BD219EF322}</a:tableStyleId>
              </a:tblPr>
              <a:tblGrid>
                <a:gridCol w="1184656">
                  <a:extLst>
                    <a:ext uri="{9D8B030D-6E8A-4147-A177-3AD203B41FA5}">
                      <a16:colId xmlns:a16="http://schemas.microsoft.com/office/drawing/2014/main" val="2285900663"/>
                    </a:ext>
                  </a:extLst>
                </a:gridCol>
                <a:gridCol w="755968">
                  <a:extLst>
                    <a:ext uri="{9D8B030D-6E8A-4147-A177-3AD203B41FA5}">
                      <a16:colId xmlns:a16="http://schemas.microsoft.com/office/drawing/2014/main" val="1853115701"/>
                    </a:ext>
                  </a:extLst>
                </a:gridCol>
                <a:gridCol w="755968">
                  <a:extLst>
                    <a:ext uri="{9D8B030D-6E8A-4147-A177-3AD203B41FA5}">
                      <a16:colId xmlns:a16="http://schemas.microsoft.com/office/drawing/2014/main" val="2832821591"/>
                    </a:ext>
                  </a:extLst>
                </a:gridCol>
                <a:gridCol w="755968">
                  <a:extLst>
                    <a:ext uri="{9D8B030D-6E8A-4147-A177-3AD203B41FA5}">
                      <a16:colId xmlns:a16="http://schemas.microsoft.com/office/drawing/2014/main" val="3292083920"/>
                    </a:ext>
                  </a:extLst>
                </a:gridCol>
              </a:tblGrid>
              <a:tr h="370840">
                <a:tc>
                  <a:txBody>
                    <a:bodyPr/>
                    <a:lstStyle/>
                    <a:p>
                      <a:pPr algn="ctr"/>
                      <a:r>
                        <a:rPr lang="en-US" dirty="0"/>
                        <a:t>Method</a:t>
                      </a:r>
                    </a:p>
                  </a:txBody>
                  <a:tcPr/>
                </a:tc>
                <a:tc>
                  <a:txBody>
                    <a:bodyPr/>
                    <a:lstStyle/>
                    <a:p>
                      <a:pPr algn="ctr"/>
                      <a:r>
                        <a:rPr lang="en-US" dirty="0"/>
                        <a:t>EAO</a:t>
                      </a:r>
                    </a:p>
                  </a:txBody>
                  <a:tcPr/>
                </a:tc>
                <a:tc>
                  <a:txBody>
                    <a:bodyPr/>
                    <a:lstStyle/>
                    <a:p>
                      <a:pPr algn="ctr"/>
                      <a:r>
                        <a:rPr lang="en-US" dirty="0"/>
                        <a:t>A</a:t>
                      </a:r>
                    </a:p>
                  </a:txBody>
                  <a:tcPr/>
                </a:tc>
                <a:tc>
                  <a:txBody>
                    <a:bodyPr/>
                    <a:lstStyle/>
                    <a:p>
                      <a:pPr algn="ctr"/>
                      <a:r>
                        <a:rPr lang="en-US" dirty="0"/>
                        <a:t>R</a:t>
                      </a:r>
                    </a:p>
                  </a:txBody>
                  <a:tcPr/>
                </a:tc>
                <a:extLst>
                  <a:ext uri="{0D108BD9-81ED-4DB2-BD59-A6C34878D82A}">
                    <a16:rowId xmlns:a16="http://schemas.microsoft.com/office/drawing/2014/main" val="59783328"/>
                  </a:ext>
                </a:extLst>
              </a:tr>
              <a:tr h="370840">
                <a:tc>
                  <a:txBody>
                    <a:bodyPr/>
                    <a:lstStyle/>
                    <a:p>
                      <a:pPr algn="ctr"/>
                      <a:r>
                        <a:rPr lang="en-US" dirty="0" err="1"/>
                        <a:t>SiamFC</a:t>
                      </a:r>
                      <a:endParaRPr lang="en-US" dirty="0"/>
                    </a:p>
                  </a:txBody>
                  <a:tcPr/>
                </a:tc>
                <a:tc>
                  <a:txBody>
                    <a:bodyPr/>
                    <a:lstStyle/>
                    <a:p>
                      <a:pPr algn="ctr"/>
                      <a:r>
                        <a:rPr lang="en-US" dirty="0"/>
                        <a:t>0.182</a:t>
                      </a:r>
                    </a:p>
                  </a:txBody>
                  <a:tcPr/>
                </a:tc>
                <a:tc>
                  <a:txBody>
                    <a:bodyPr/>
                    <a:lstStyle/>
                    <a:p>
                      <a:pPr algn="ctr"/>
                      <a:r>
                        <a:rPr lang="en-US" dirty="0"/>
                        <a:t>0.502</a:t>
                      </a:r>
                    </a:p>
                  </a:txBody>
                  <a:tcPr/>
                </a:tc>
                <a:tc>
                  <a:txBody>
                    <a:bodyPr/>
                    <a:lstStyle/>
                    <a:p>
                      <a:pPr algn="ctr"/>
                      <a:r>
                        <a:rPr lang="en-US" dirty="0"/>
                        <a:t>0.604</a:t>
                      </a:r>
                    </a:p>
                  </a:txBody>
                  <a:tcPr/>
                </a:tc>
                <a:extLst>
                  <a:ext uri="{0D108BD9-81ED-4DB2-BD59-A6C34878D82A}">
                    <a16:rowId xmlns:a16="http://schemas.microsoft.com/office/drawing/2014/main" val="523941755"/>
                  </a:ext>
                </a:extLst>
              </a:tr>
              <a:tr h="370840">
                <a:tc>
                  <a:txBody>
                    <a:bodyPr/>
                    <a:lstStyle/>
                    <a:p>
                      <a:pPr algn="ctr"/>
                      <a:r>
                        <a:rPr lang="en-US" dirty="0"/>
                        <a:t>CSRDCF++</a:t>
                      </a:r>
                    </a:p>
                  </a:txBody>
                  <a:tcPr/>
                </a:tc>
                <a:tc>
                  <a:txBody>
                    <a:bodyPr/>
                    <a:lstStyle/>
                    <a:p>
                      <a:pPr algn="ctr"/>
                      <a:r>
                        <a:rPr lang="en-US" dirty="0"/>
                        <a:t>0.212</a:t>
                      </a:r>
                    </a:p>
                  </a:txBody>
                  <a:tcPr/>
                </a:tc>
                <a:tc>
                  <a:txBody>
                    <a:bodyPr/>
                    <a:lstStyle/>
                    <a:p>
                      <a:pPr algn="ctr"/>
                      <a:r>
                        <a:rPr lang="en-US" dirty="0"/>
                        <a:t>0.459</a:t>
                      </a:r>
                    </a:p>
                  </a:txBody>
                  <a:tcPr/>
                </a:tc>
                <a:tc>
                  <a:txBody>
                    <a:bodyPr/>
                    <a:lstStyle/>
                    <a:p>
                      <a:pPr algn="ctr"/>
                      <a:r>
                        <a:rPr lang="en-US" dirty="0"/>
                        <a:t>0.398</a:t>
                      </a:r>
                    </a:p>
                  </a:txBody>
                  <a:tcPr/>
                </a:tc>
                <a:extLst>
                  <a:ext uri="{0D108BD9-81ED-4DB2-BD59-A6C34878D82A}">
                    <a16:rowId xmlns:a16="http://schemas.microsoft.com/office/drawing/2014/main" val="397350791"/>
                  </a:ext>
                </a:extLst>
              </a:tr>
              <a:tr h="370840">
                <a:tc>
                  <a:txBody>
                    <a:bodyPr/>
                    <a:lstStyle/>
                    <a:p>
                      <a:pPr algn="ctr"/>
                      <a:r>
                        <a:rPr lang="en-US" dirty="0" err="1"/>
                        <a:t>ECOhc</a:t>
                      </a:r>
                      <a:endParaRPr lang="en-US" dirty="0"/>
                    </a:p>
                  </a:txBody>
                  <a:tcPr/>
                </a:tc>
                <a:tc>
                  <a:txBody>
                    <a:bodyPr/>
                    <a:lstStyle/>
                    <a:p>
                      <a:pPr algn="ctr"/>
                      <a:r>
                        <a:rPr lang="en-US" dirty="0"/>
                        <a:t>0.177</a:t>
                      </a:r>
                    </a:p>
                  </a:txBody>
                  <a:tcPr/>
                </a:tc>
                <a:tc>
                  <a:txBody>
                    <a:bodyPr/>
                    <a:lstStyle/>
                    <a:p>
                      <a:pPr algn="ctr"/>
                      <a:r>
                        <a:rPr lang="en-US" dirty="0"/>
                        <a:t>0.494</a:t>
                      </a:r>
                    </a:p>
                  </a:txBody>
                  <a:tcPr/>
                </a:tc>
                <a:tc>
                  <a:txBody>
                    <a:bodyPr/>
                    <a:lstStyle/>
                    <a:p>
                      <a:pPr algn="ctr"/>
                      <a:r>
                        <a:rPr lang="en-US" dirty="0"/>
                        <a:t>0.571</a:t>
                      </a:r>
                    </a:p>
                  </a:txBody>
                  <a:tcPr/>
                </a:tc>
                <a:extLst>
                  <a:ext uri="{0D108BD9-81ED-4DB2-BD59-A6C34878D82A}">
                    <a16:rowId xmlns:a16="http://schemas.microsoft.com/office/drawing/2014/main" val="3388564380"/>
                  </a:ext>
                </a:extLst>
              </a:tr>
              <a:tr h="370840">
                <a:tc>
                  <a:txBody>
                    <a:bodyPr/>
                    <a:lstStyle/>
                    <a:p>
                      <a:pPr algn="ctr"/>
                      <a:r>
                        <a:rPr lang="en-US" dirty="0"/>
                        <a:t>Staple</a:t>
                      </a:r>
                    </a:p>
                  </a:txBody>
                  <a:tcPr/>
                </a:tc>
                <a:tc>
                  <a:txBody>
                    <a:bodyPr/>
                    <a:lstStyle/>
                    <a:p>
                      <a:pPr algn="ctr"/>
                      <a:r>
                        <a:rPr lang="en-US" dirty="0"/>
                        <a:t>0.170</a:t>
                      </a:r>
                    </a:p>
                  </a:txBody>
                  <a:tcPr/>
                </a:tc>
                <a:tc>
                  <a:txBody>
                    <a:bodyPr/>
                    <a:lstStyle/>
                    <a:p>
                      <a:pPr algn="ctr"/>
                      <a:r>
                        <a:rPr lang="en-US" dirty="0"/>
                        <a:t>0.530</a:t>
                      </a:r>
                    </a:p>
                  </a:txBody>
                  <a:tcPr/>
                </a:tc>
                <a:tc>
                  <a:txBody>
                    <a:bodyPr/>
                    <a:lstStyle/>
                    <a:p>
                      <a:pPr algn="ctr"/>
                      <a:r>
                        <a:rPr lang="en-US" dirty="0"/>
                        <a:t>0.688</a:t>
                      </a:r>
                    </a:p>
                  </a:txBody>
                  <a:tcPr/>
                </a:tc>
                <a:extLst>
                  <a:ext uri="{0D108BD9-81ED-4DB2-BD59-A6C34878D82A}">
                    <a16:rowId xmlns:a16="http://schemas.microsoft.com/office/drawing/2014/main" val="1107868940"/>
                  </a:ext>
                </a:extLst>
              </a:tr>
              <a:tr h="370840">
                <a:tc>
                  <a:txBody>
                    <a:bodyPr/>
                    <a:lstStyle/>
                    <a:p>
                      <a:pPr algn="ctr"/>
                      <a:r>
                        <a:rPr lang="en-US" dirty="0" err="1"/>
                        <a:t>KFebT</a:t>
                      </a:r>
                      <a:endParaRPr lang="en-US" dirty="0"/>
                    </a:p>
                  </a:txBody>
                  <a:tcPr/>
                </a:tc>
                <a:tc>
                  <a:txBody>
                    <a:bodyPr/>
                    <a:lstStyle/>
                    <a:p>
                      <a:pPr algn="ctr"/>
                      <a:r>
                        <a:rPr lang="en-US" dirty="0"/>
                        <a:t>0.169</a:t>
                      </a:r>
                    </a:p>
                  </a:txBody>
                  <a:tcPr/>
                </a:tc>
                <a:tc>
                  <a:txBody>
                    <a:bodyPr/>
                    <a:lstStyle/>
                    <a:p>
                      <a:pPr algn="ctr"/>
                      <a:r>
                        <a:rPr lang="en-US" dirty="0"/>
                        <a:t>0.451</a:t>
                      </a:r>
                    </a:p>
                  </a:txBody>
                  <a:tcPr/>
                </a:tc>
                <a:tc>
                  <a:txBody>
                    <a:bodyPr/>
                    <a:lstStyle/>
                    <a:p>
                      <a:pPr algn="ctr"/>
                      <a:r>
                        <a:rPr lang="en-US" dirty="0"/>
                        <a:t>0.684</a:t>
                      </a:r>
                    </a:p>
                  </a:txBody>
                  <a:tcPr/>
                </a:tc>
                <a:extLst>
                  <a:ext uri="{0D108BD9-81ED-4DB2-BD59-A6C34878D82A}">
                    <a16:rowId xmlns:a16="http://schemas.microsoft.com/office/drawing/2014/main" val="2405531558"/>
                  </a:ext>
                </a:extLst>
              </a:tr>
            </a:tbl>
          </a:graphicData>
        </a:graphic>
      </p:graphicFrame>
      <p:sp>
        <p:nvSpPr>
          <p:cNvPr id="9" name="TextBox 8">
            <a:extLst>
              <a:ext uri="{FF2B5EF4-FFF2-40B4-BE49-F238E27FC236}">
                <a16:creationId xmlns:a16="http://schemas.microsoft.com/office/drawing/2014/main" id="{6296A769-B331-8C4F-B68E-56C9626A416D}"/>
              </a:ext>
            </a:extLst>
          </p:cNvPr>
          <p:cNvSpPr txBox="1"/>
          <p:nvPr/>
        </p:nvSpPr>
        <p:spPr>
          <a:xfrm>
            <a:off x="7079829" y="5885478"/>
            <a:ext cx="1938351" cy="369332"/>
          </a:xfrm>
          <a:prstGeom prst="rect">
            <a:avLst/>
          </a:prstGeom>
          <a:noFill/>
        </p:spPr>
        <p:txBody>
          <a:bodyPr wrap="none" rtlCol="0">
            <a:spAutoFit/>
          </a:bodyPr>
          <a:lstStyle/>
          <a:p>
            <a:pPr algn="r"/>
            <a:r>
              <a:rPr lang="en-US" dirty="0"/>
              <a:t>[14, 15, 16, 17, 18]</a:t>
            </a:r>
          </a:p>
        </p:txBody>
      </p:sp>
    </p:spTree>
    <p:extLst>
      <p:ext uri="{BB962C8B-B14F-4D97-AF65-F5344CB8AC3E}">
        <p14:creationId xmlns:p14="http://schemas.microsoft.com/office/powerpoint/2010/main" val="2904653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SiamFC</a:t>
            </a:r>
            <a:r>
              <a:rPr lang="en-US" dirty="0"/>
              <a:t> Performance</a:t>
            </a:r>
          </a:p>
        </p:txBody>
      </p:sp>
      <p:sp>
        <p:nvSpPr>
          <p:cNvPr id="3" name="Slide Number Placeholder 2">
            <a:extLst>
              <a:ext uri="{FF2B5EF4-FFF2-40B4-BE49-F238E27FC236}">
                <a16:creationId xmlns:a16="http://schemas.microsoft.com/office/drawing/2014/main" id="{C2616CA2-226D-5649-9322-8284EFA8B05B}"/>
              </a:ext>
            </a:extLst>
          </p:cNvPr>
          <p:cNvSpPr>
            <a:spLocks noGrp="1"/>
          </p:cNvSpPr>
          <p:nvPr>
            <p:ph type="sldNum" sz="quarter" idx="12"/>
          </p:nvPr>
        </p:nvSpPr>
        <p:spPr/>
        <p:txBody>
          <a:bodyPr/>
          <a:lstStyle/>
          <a:p>
            <a:fld id="{051C7006-7120-F341-A188-F97DDD913081}" type="slidenum">
              <a:rPr lang="en-US" smtClean="0"/>
              <a:pPr/>
              <a:t>39</a:t>
            </a:fld>
            <a:endParaRPr lang="en-US" dirty="0"/>
          </a:p>
        </p:txBody>
      </p:sp>
      <p:graphicFrame>
        <p:nvGraphicFramePr>
          <p:cNvPr id="8" name="Table 7">
            <a:extLst>
              <a:ext uri="{FF2B5EF4-FFF2-40B4-BE49-F238E27FC236}">
                <a16:creationId xmlns:a16="http://schemas.microsoft.com/office/drawing/2014/main" id="{2A5AFA58-2C62-9C41-8452-56D1909D6694}"/>
              </a:ext>
            </a:extLst>
          </p:cNvPr>
          <p:cNvGraphicFramePr>
            <a:graphicFrameLocks noGrp="1"/>
          </p:cNvGraphicFramePr>
          <p:nvPr>
            <p:extLst>
              <p:ext uri="{D42A27DB-BD31-4B8C-83A1-F6EECF244321}">
                <p14:modId xmlns:p14="http://schemas.microsoft.com/office/powerpoint/2010/main" val="168308985"/>
              </p:ext>
            </p:extLst>
          </p:nvPr>
        </p:nvGraphicFramePr>
        <p:xfrm>
          <a:off x="806087" y="2774474"/>
          <a:ext cx="7531825" cy="1112520"/>
        </p:xfrm>
        <a:graphic>
          <a:graphicData uri="http://schemas.openxmlformats.org/drawingml/2006/table">
            <a:tbl>
              <a:tblPr firstRow="1" bandRow="1">
                <a:tableStyleId>{F5AB1C69-6EDB-4FF4-983F-18BD219EF322}</a:tableStyleId>
              </a:tblPr>
              <a:tblGrid>
                <a:gridCol w="1372015">
                  <a:extLst>
                    <a:ext uri="{9D8B030D-6E8A-4147-A177-3AD203B41FA5}">
                      <a16:colId xmlns:a16="http://schemas.microsoft.com/office/drawing/2014/main" val="3945218624"/>
                    </a:ext>
                  </a:extLst>
                </a:gridCol>
                <a:gridCol w="1026635">
                  <a:extLst>
                    <a:ext uri="{9D8B030D-6E8A-4147-A177-3AD203B41FA5}">
                      <a16:colId xmlns:a16="http://schemas.microsoft.com/office/drawing/2014/main" val="2117968222"/>
                    </a:ext>
                  </a:extLst>
                </a:gridCol>
                <a:gridCol w="1026635">
                  <a:extLst>
                    <a:ext uri="{9D8B030D-6E8A-4147-A177-3AD203B41FA5}">
                      <a16:colId xmlns:a16="http://schemas.microsoft.com/office/drawing/2014/main" val="3662104629"/>
                    </a:ext>
                  </a:extLst>
                </a:gridCol>
                <a:gridCol w="1026635">
                  <a:extLst>
                    <a:ext uri="{9D8B030D-6E8A-4147-A177-3AD203B41FA5}">
                      <a16:colId xmlns:a16="http://schemas.microsoft.com/office/drawing/2014/main" val="497905124"/>
                    </a:ext>
                  </a:extLst>
                </a:gridCol>
                <a:gridCol w="1026635">
                  <a:extLst>
                    <a:ext uri="{9D8B030D-6E8A-4147-A177-3AD203B41FA5}">
                      <a16:colId xmlns:a16="http://schemas.microsoft.com/office/drawing/2014/main" val="2053157151"/>
                    </a:ext>
                  </a:extLst>
                </a:gridCol>
                <a:gridCol w="1026635">
                  <a:extLst>
                    <a:ext uri="{9D8B030D-6E8A-4147-A177-3AD203B41FA5}">
                      <a16:colId xmlns:a16="http://schemas.microsoft.com/office/drawing/2014/main" val="451689871"/>
                    </a:ext>
                  </a:extLst>
                </a:gridCol>
                <a:gridCol w="1026635">
                  <a:extLst>
                    <a:ext uri="{9D8B030D-6E8A-4147-A177-3AD203B41FA5}">
                      <a16:colId xmlns:a16="http://schemas.microsoft.com/office/drawing/2014/main" val="4236355007"/>
                    </a:ext>
                  </a:extLst>
                </a:gridCol>
              </a:tblGrid>
              <a:tr h="370840">
                <a:tc>
                  <a:txBody>
                    <a:bodyPr/>
                    <a:lstStyle/>
                    <a:p>
                      <a:pPr algn="ctr"/>
                      <a:r>
                        <a:rPr lang="en-US" dirty="0"/>
                        <a:t>Architecture</a:t>
                      </a:r>
                    </a:p>
                  </a:txBody>
                  <a:tcPr/>
                </a:tc>
                <a:tc>
                  <a:txBody>
                    <a:bodyPr/>
                    <a:lstStyle/>
                    <a:p>
                      <a:pPr algn="ctr"/>
                      <a:r>
                        <a:rPr lang="en-US" dirty="0"/>
                        <a:t>Boston 1</a:t>
                      </a:r>
                    </a:p>
                  </a:txBody>
                  <a:tcPr/>
                </a:tc>
                <a:tc>
                  <a:txBody>
                    <a:bodyPr/>
                    <a:lstStyle/>
                    <a:p>
                      <a:pPr algn="ctr"/>
                      <a:r>
                        <a:rPr lang="en-US" dirty="0"/>
                        <a:t>Boston 2</a:t>
                      </a:r>
                    </a:p>
                  </a:txBody>
                  <a:tcPr/>
                </a:tc>
                <a:tc>
                  <a:txBody>
                    <a:bodyPr/>
                    <a:lstStyle/>
                    <a:p>
                      <a:pPr algn="ctr"/>
                      <a:r>
                        <a:rPr lang="en-US" dirty="0"/>
                        <a:t>Boston 3</a:t>
                      </a:r>
                    </a:p>
                  </a:txBody>
                  <a:tcPr/>
                </a:tc>
                <a:tc>
                  <a:txBody>
                    <a:bodyPr/>
                    <a:lstStyle/>
                    <a:p>
                      <a:pPr algn="ctr"/>
                      <a:r>
                        <a:rPr lang="en-US" dirty="0"/>
                        <a:t>Boston 4</a:t>
                      </a:r>
                    </a:p>
                  </a:txBody>
                  <a:tcPr/>
                </a:tc>
                <a:tc>
                  <a:txBody>
                    <a:bodyPr/>
                    <a:lstStyle/>
                    <a:p>
                      <a:pPr algn="ctr"/>
                      <a:r>
                        <a:rPr lang="en-US" dirty="0"/>
                        <a:t>Boston 5</a:t>
                      </a:r>
                    </a:p>
                  </a:txBody>
                  <a:tcPr/>
                </a:tc>
                <a:tc>
                  <a:txBody>
                    <a:bodyPr/>
                    <a:lstStyle/>
                    <a:p>
                      <a:pPr algn="ctr"/>
                      <a:r>
                        <a:rPr lang="en-US" dirty="0"/>
                        <a:t>Boston 6</a:t>
                      </a:r>
                    </a:p>
                  </a:txBody>
                  <a:tcPr/>
                </a:tc>
                <a:extLst>
                  <a:ext uri="{0D108BD9-81ED-4DB2-BD59-A6C34878D82A}">
                    <a16:rowId xmlns:a16="http://schemas.microsoft.com/office/drawing/2014/main" val="2516637794"/>
                  </a:ext>
                </a:extLst>
              </a:tr>
              <a:tr h="370840">
                <a:tc>
                  <a:txBody>
                    <a:bodyPr/>
                    <a:lstStyle/>
                    <a:p>
                      <a:pPr algn="ctr"/>
                      <a:r>
                        <a:rPr lang="en-US" dirty="0"/>
                        <a:t>GPU</a:t>
                      </a:r>
                    </a:p>
                  </a:txBody>
                  <a:tcPr/>
                </a:tc>
                <a:tc>
                  <a:txBody>
                    <a:bodyPr/>
                    <a:lstStyle/>
                    <a:p>
                      <a:pPr algn="ctr"/>
                      <a:r>
                        <a:rPr lang="en-US" dirty="0"/>
                        <a:t>10.3 fps</a:t>
                      </a:r>
                    </a:p>
                  </a:txBody>
                  <a:tcPr/>
                </a:tc>
                <a:tc>
                  <a:txBody>
                    <a:bodyPr/>
                    <a:lstStyle/>
                    <a:p>
                      <a:pPr algn="ctr"/>
                      <a:r>
                        <a:rPr lang="en-US" dirty="0"/>
                        <a:t>9.9 fps</a:t>
                      </a:r>
                    </a:p>
                  </a:txBody>
                  <a:tcPr/>
                </a:tc>
                <a:tc>
                  <a:txBody>
                    <a:bodyPr/>
                    <a:lstStyle/>
                    <a:p>
                      <a:pPr algn="ctr"/>
                      <a:r>
                        <a:rPr lang="en-US" dirty="0"/>
                        <a:t>10.9 fps</a:t>
                      </a:r>
                    </a:p>
                  </a:txBody>
                  <a:tcPr/>
                </a:tc>
                <a:tc>
                  <a:txBody>
                    <a:bodyPr/>
                    <a:lstStyle/>
                    <a:p>
                      <a:pPr algn="ctr"/>
                      <a:r>
                        <a:rPr lang="en-US" dirty="0"/>
                        <a:t>11.1 fps</a:t>
                      </a:r>
                    </a:p>
                  </a:txBody>
                  <a:tcPr/>
                </a:tc>
                <a:tc>
                  <a:txBody>
                    <a:bodyPr/>
                    <a:lstStyle/>
                    <a:p>
                      <a:pPr algn="ctr"/>
                      <a:r>
                        <a:rPr lang="en-US" dirty="0"/>
                        <a:t>10.4 fps</a:t>
                      </a:r>
                    </a:p>
                  </a:txBody>
                  <a:tcPr/>
                </a:tc>
                <a:tc>
                  <a:txBody>
                    <a:bodyPr/>
                    <a:lstStyle/>
                    <a:p>
                      <a:pPr algn="ctr"/>
                      <a:r>
                        <a:rPr lang="en-US" dirty="0"/>
                        <a:t>10.4 fps</a:t>
                      </a:r>
                    </a:p>
                  </a:txBody>
                  <a:tcPr/>
                </a:tc>
                <a:extLst>
                  <a:ext uri="{0D108BD9-81ED-4DB2-BD59-A6C34878D82A}">
                    <a16:rowId xmlns:a16="http://schemas.microsoft.com/office/drawing/2014/main" val="189115907"/>
                  </a:ext>
                </a:extLst>
              </a:tr>
              <a:tr h="370840">
                <a:tc>
                  <a:txBody>
                    <a:bodyPr/>
                    <a:lstStyle/>
                    <a:p>
                      <a:pPr algn="ctr"/>
                      <a:r>
                        <a:rPr lang="en-US" dirty="0"/>
                        <a:t>CPU</a:t>
                      </a:r>
                    </a:p>
                  </a:txBody>
                  <a:tcPr/>
                </a:tc>
                <a:tc>
                  <a:txBody>
                    <a:bodyPr/>
                    <a:lstStyle/>
                    <a:p>
                      <a:pPr algn="ctr"/>
                      <a:r>
                        <a:rPr lang="en-US" dirty="0"/>
                        <a:t>1.4 fps</a:t>
                      </a:r>
                    </a:p>
                  </a:txBody>
                  <a:tcPr/>
                </a:tc>
                <a:tc>
                  <a:txBody>
                    <a:bodyPr/>
                    <a:lstStyle/>
                    <a:p>
                      <a:pPr algn="ctr"/>
                      <a:r>
                        <a:rPr lang="en-US" dirty="0"/>
                        <a:t>1.4 fps</a:t>
                      </a:r>
                    </a:p>
                  </a:txBody>
                  <a:tcPr/>
                </a:tc>
                <a:tc>
                  <a:txBody>
                    <a:bodyPr/>
                    <a:lstStyle/>
                    <a:p>
                      <a:pPr algn="ctr"/>
                      <a:r>
                        <a:rPr lang="en-US" dirty="0"/>
                        <a:t>1.4 fps</a:t>
                      </a:r>
                    </a:p>
                  </a:txBody>
                  <a:tcPr/>
                </a:tc>
                <a:tc>
                  <a:txBody>
                    <a:bodyPr/>
                    <a:lstStyle/>
                    <a:p>
                      <a:pPr algn="ctr"/>
                      <a:r>
                        <a:rPr lang="en-US" dirty="0"/>
                        <a:t>1.3 fps</a:t>
                      </a:r>
                    </a:p>
                  </a:txBody>
                  <a:tcPr/>
                </a:tc>
                <a:tc>
                  <a:txBody>
                    <a:bodyPr/>
                    <a:lstStyle/>
                    <a:p>
                      <a:pPr algn="ctr"/>
                      <a:r>
                        <a:rPr lang="en-US" dirty="0"/>
                        <a:t>1.2 fps</a:t>
                      </a:r>
                    </a:p>
                  </a:txBody>
                  <a:tcPr/>
                </a:tc>
                <a:tc>
                  <a:txBody>
                    <a:bodyPr/>
                    <a:lstStyle/>
                    <a:p>
                      <a:pPr algn="ctr"/>
                      <a:r>
                        <a:rPr lang="en-US" dirty="0"/>
                        <a:t>1.3 fps</a:t>
                      </a:r>
                    </a:p>
                  </a:txBody>
                  <a:tcPr/>
                </a:tc>
                <a:extLst>
                  <a:ext uri="{0D108BD9-81ED-4DB2-BD59-A6C34878D82A}">
                    <a16:rowId xmlns:a16="http://schemas.microsoft.com/office/drawing/2014/main" val="1635674774"/>
                  </a:ext>
                </a:extLst>
              </a:tr>
            </a:tbl>
          </a:graphicData>
        </a:graphic>
      </p:graphicFrame>
    </p:spTree>
    <p:extLst>
      <p:ext uri="{BB962C8B-B14F-4D97-AF65-F5344CB8AC3E}">
        <p14:creationId xmlns:p14="http://schemas.microsoft.com/office/powerpoint/2010/main" val="60736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My Committee</a:t>
            </a:r>
          </a:p>
        </p:txBody>
      </p:sp>
      <p:sp>
        <p:nvSpPr>
          <p:cNvPr id="3" name="Content Placeholder 2"/>
          <p:cNvSpPr>
            <a:spLocks noGrp="1"/>
          </p:cNvSpPr>
          <p:nvPr>
            <p:ph idx="1"/>
          </p:nvPr>
        </p:nvSpPr>
        <p:spPr/>
        <p:txBody>
          <a:bodyPr>
            <a:normAutofit fontScale="77500" lnSpcReduction="20000"/>
          </a:bodyPr>
          <a:lstStyle/>
          <a:p>
            <a:pPr lvl="1"/>
            <a:r>
              <a:rPr lang="en-US" dirty="0"/>
              <a:t>Dr. Hairong Qi – advisor</a:t>
            </a:r>
          </a:p>
          <a:p>
            <a:pPr lvl="2"/>
            <a:r>
              <a:rPr lang="en-US" dirty="0"/>
              <a:t>Sensor networks</a:t>
            </a:r>
          </a:p>
          <a:p>
            <a:pPr lvl="2"/>
            <a:r>
              <a:rPr lang="en-US" dirty="0"/>
              <a:t>Image processing</a:t>
            </a:r>
          </a:p>
          <a:p>
            <a:pPr lvl="2"/>
            <a:r>
              <a:rPr lang="en-US" dirty="0"/>
              <a:t>Machine learning</a:t>
            </a:r>
          </a:p>
          <a:p>
            <a:pPr lvl="2"/>
            <a:r>
              <a:rPr lang="en-US" dirty="0"/>
              <a:t>Information processing</a:t>
            </a:r>
          </a:p>
          <a:p>
            <a:pPr lvl="2"/>
            <a:endParaRPr lang="en-US" dirty="0"/>
          </a:p>
          <a:p>
            <a:pPr lvl="1"/>
            <a:r>
              <a:rPr lang="en-US" dirty="0"/>
              <a:t>Dr. Jason Hayward</a:t>
            </a:r>
          </a:p>
          <a:p>
            <a:pPr lvl="2"/>
            <a:r>
              <a:rPr lang="en-US" dirty="0"/>
              <a:t>Radiation instrumentation</a:t>
            </a:r>
          </a:p>
          <a:p>
            <a:pPr lvl="2"/>
            <a:r>
              <a:rPr lang="en-US" dirty="0"/>
              <a:t>Nonproliferation technologies</a:t>
            </a:r>
          </a:p>
          <a:p>
            <a:pPr lvl="2"/>
            <a:r>
              <a:rPr lang="en-US" dirty="0"/>
              <a:t>Imaging</a:t>
            </a:r>
          </a:p>
          <a:p>
            <a:pPr lvl="2"/>
            <a:endParaRPr lang="en-US" dirty="0"/>
          </a:p>
          <a:p>
            <a:pPr lvl="1"/>
            <a:r>
              <a:rPr lang="en-US" dirty="0"/>
              <a:t>Dr. Mark Dean</a:t>
            </a:r>
          </a:p>
          <a:p>
            <a:pPr lvl="2"/>
            <a:r>
              <a:rPr lang="en-US" dirty="0"/>
              <a:t>Advanced computer architectures</a:t>
            </a:r>
          </a:p>
          <a:p>
            <a:pPr lvl="2"/>
            <a:r>
              <a:rPr lang="en-US" dirty="0"/>
              <a:t>Big data systems</a:t>
            </a:r>
          </a:p>
          <a:p>
            <a:pPr lvl="2"/>
            <a:r>
              <a:rPr lang="en-US" dirty="0"/>
              <a:t>Computational science</a:t>
            </a:r>
          </a:p>
          <a:p>
            <a:pPr marL="0" indent="0">
              <a:buNone/>
            </a:pPr>
            <a:endParaRPr lang="en-US" dirty="0"/>
          </a:p>
        </p:txBody>
      </p:sp>
      <p:sp>
        <p:nvSpPr>
          <p:cNvPr id="4" name="Slide Number Placeholder 3">
            <a:extLst>
              <a:ext uri="{FF2B5EF4-FFF2-40B4-BE49-F238E27FC236}">
                <a16:creationId xmlns:a16="http://schemas.microsoft.com/office/drawing/2014/main" id="{9F722A9D-2241-7740-A705-83491297BF74}"/>
              </a:ext>
            </a:extLst>
          </p:cNvPr>
          <p:cNvSpPr>
            <a:spLocks noGrp="1"/>
          </p:cNvSpPr>
          <p:nvPr>
            <p:ph type="sldNum" sz="quarter" idx="12"/>
          </p:nvPr>
        </p:nvSpPr>
        <p:spPr/>
        <p:txBody>
          <a:bodyPr/>
          <a:lstStyle/>
          <a:p>
            <a:fld id="{051C7006-7120-F341-A188-F97DDD913081}" type="slidenum">
              <a:rPr lang="en-US" smtClean="0"/>
              <a:pPr/>
              <a:t>4</a:t>
            </a:fld>
            <a:endParaRPr lang="en-US" dirty="0"/>
          </a:p>
        </p:txBody>
      </p:sp>
    </p:spTree>
    <p:extLst>
      <p:ext uri="{BB962C8B-B14F-4D97-AF65-F5344CB8AC3E}">
        <p14:creationId xmlns:p14="http://schemas.microsoft.com/office/powerpoint/2010/main" val="1657506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SiamFC</a:t>
            </a:r>
            <a:r>
              <a:rPr lang="en-US" dirty="0"/>
              <a:t> Predictions</a:t>
            </a:r>
          </a:p>
        </p:txBody>
      </p:sp>
      <p:pic>
        <p:nvPicPr>
          <p:cNvPr id="7" name="Content Placeholder 6">
            <a:extLst>
              <a:ext uri="{FF2B5EF4-FFF2-40B4-BE49-F238E27FC236}">
                <a16:creationId xmlns:a16="http://schemas.microsoft.com/office/drawing/2014/main" id="{BFA12589-3488-C641-81A9-0154CDF80A49}"/>
              </a:ext>
            </a:extLst>
          </p:cNvPr>
          <p:cNvPicPr>
            <a:picLocks noGrp="1" noChangeAspect="1"/>
          </p:cNvPicPr>
          <p:nvPr>
            <p:ph idx="1"/>
          </p:nvPr>
        </p:nvPicPr>
        <p:blipFill>
          <a:blip r:embed="rId3"/>
          <a:stretch>
            <a:fillRect/>
          </a:stretch>
        </p:blipFill>
        <p:spPr>
          <a:xfrm>
            <a:off x="952500" y="3035316"/>
            <a:ext cx="7239000" cy="3238500"/>
          </a:xfr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8FBD71-39ED-2A4A-987B-F1A6D4C7AE92}"/>
                  </a:ext>
                </a:extLst>
              </p:cNvPr>
              <p:cNvSpPr txBox="1"/>
              <p:nvPr/>
            </p:nvSpPr>
            <p:spPr>
              <a:xfrm>
                <a:off x="2276945" y="2011033"/>
                <a:ext cx="43265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𝑧</m:t>
                          </m:r>
                          <m:r>
                            <a:rPr lang="en-US" sz="2800" b="0" i="1" smtClean="0">
                              <a:latin typeface="Cambria Math" panose="02040503050406030204" pitchFamily="18" charset="0"/>
                            </a:rPr>
                            <m:t>, </m:t>
                          </m:r>
                          <m:r>
                            <a:rPr lang="en-US" sz="2800" b="0" i="1" smtClean="0">
                              <a:latin typeface="Cambria Math" panose="02040503050406030204" pitchFamily="18" charset="0"/>
                            </a:rPr>
                            <m:t>𝑥</m:t>
                          </m:r>
                        </m:e>
                      </m:d>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𝜑</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𝜑</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𝑏</m:t>
                      </m:r>
                      <m:r>
                        <a:rPr lang="en-US" sz="2800" b="0" i="1" smtClean="0">
                          <a:latin typeface="Cambria Math" panose="02040503050406030204" pitchFamily="18" charset="0"/>
                          <a:ea typeface="Cambria Math" panose="02040503050406030204" pitchFamily="18" charset="0"/>
                        </a:rPr>
                        <m:t>𝟙</m:t>
                      </m:r>
                    </m:oMath>
                  </m:oMathPara>
                </a14:m>
                <a:endParaRPr lang="en-US" sz="2800" dirty="0"/>
              </a:p>
            </p:txBody>
          </p:sp>
        </mc:Choice>
        <mc:Fallback xmlns="">
          <p:sp>
            <p:nvSpPr>
              <p:cNvPr id="8" name="TextBox 7">
                <a:extLst>
                  <a:ext uri="{FF2B5EF4-FFF2-40B4-BE49-F238E27FC236}">
                    <a16:creationId xmlns:a16="http://schemas.microsoft.com/office/drawing/2014/main" id="{B48FBD71-39ED-2A4A-987B-F1A6D4C7AE92}"/>
                  </a:ext>
                </a:extLst>
              </p:cNvPr>
              <p:cNvSpPr txBox="1">
                <a:spLocks noRot="1" noChangeAspect="1" noMove="1" noResize="1" noEditPoints="1" noAdjustHandles="1" noChangeArrowheads="1" noChangeShapeType="1" noTextEdit="1"/>
              </p:cNvSpPr>
              <p:nvPr/>
            </p:nvSpPr>
            <p:spPr>
              <a:xfrm>
                <a:off x="2276945" y="2011033"/>
                <a:ext cx="4326569" cy="430887"/>
              </a:xfrm>
              <a:prstGeom prst="rect">
                <a:avLst/>
              </a:prstGeom>
              <a:blipFill>
                <a:blip r:embed="rId4"/>
                <a:stretch>
                  <a:fillRect l="-2339" t="-5714" r="-1462" b="-34286"/>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4A3FAFB1-4786-9447-BDCC-B01259F4B47D}"/>
              </a:ext>
            </a:extLst>
          </p:cNvPr>
          <p:cNvSpPr>
            <a:spLocks noGrp="1"/>
          </p:cNvSpPr>
          <p:nvPr>
            <p:ph type="sldNum" sz="quarter" idx="12"/>
          </p:nvPr>
        </p:nvSpPr>
        <p:spPr/>
        <p:txBody>
          <a:bodyPr/>
          <a:lstStyle/>
          <a:p>
            <a:fld id="{051C7006-7120-F341-A188-F97DDD913081}" type="slidenum">
              <a:rPr lang="en-US" smtClean="0"/>
              <a:pPr/>
              <a:t>40</a:t>
            </a:fld>
            <a:endParaRPr lang="en-US" dirty="0"/>
          </a:p>
        </p:txBody>
      </p:sp>
      <p:sp>
        <p:nvSpPr>
          <p:cNvPr id="13" name="TextBox 12">
            <a:extLst>
              <a:ext uri="{FF2B5EF4-FFF2-40B4-BE49-F238E27FC236}">
                <a16:creationId xmlns:a16="http://schemas.microsoft.com/office/drawing/2014/main" id="{749E58B4-7B67-8B45-903F-63CBC0EEF78E}"/>
              </a:ext>
            </a:extLst>
          </p:cNvPr>
          <p:cNvSpPr txBox="1"/>
          <p:nvPr/>
        </p:nvSpPr>
        <p:spPr>
          <a:xfrm>
            <a:off x="8458410" y="5885478"/>
            <a:ext cx="559770" cy="369332"/>
          </a:xfrm>
          <a:prstGeom prst="rect">
            <a:avLst/>
          </a:prstGeom>
          <a:noFill/>
        </p:spPr>
        <p:txBody>
          <a:bodyPr wrap="none" rtlCol="0">
            <a:spAutoFit/>
          </a:bodyPr>
          <a:lstStyle/>
          <a:p>
            <a:pPr algn="r"/>
            <a:r>
              <a:rPr lang="en-US" dirty="0"/>
              <a:t>[14]</a:t>
            </a:r>
          </a:p>
        </p:txBody>
      </p:sp>
    </p:spTree>
    <p:extLst>
      <p:ext uri="{BB962C8B-B14F-4D97-AF65-F5344CB8AC3E}">
        <p14:creationId xmlns:p14="http://schemas.microsoft.com/office/powerpoint/2010/main" val="2496338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SiamFC</a:t>
            </a:r>
            <a:r>
              <a:rPr lang="en-US" dirty="0"/>
              <a:t> Network</a:t>
            </a:r>
          </a:p>
        </p:txBody>
      </p:sp>
      <p:pic>
        <p:nvPicPr>
          <p:cNvPr id="5" name="Content Placeholder 4">
            <a:extLst>
              <a:ext uri="{FF2B5EF4-FFF2-40B4-BE49-F238E27FC236}">
                <a16:creationId xmlns:a16="http://schemas.microsoft.com/office/drawing/2014/main" id="{5C91E7DA-E2D9-2A43-8E7E-6BA6232775C6}"/>
              </a:ext>
            </a:extLst>
          </p:cNvPr>
          <p:cNvPicPr>
            <a:picLocks noGrp="1" noChangeAspect="1"/>
          </p:cNvPicPr>
          <p:nvPr>
            <p:ph idx="1"/>
          </p:nvPr>
        </p:nvPicPr>
        <p:blipFill>
          <a:blip r:embed="rId3"/>
          <a:stretch>
            <a:fillRect/>
          </a:stretch>
        </p:blipFill>
        <p:spPr>
          <a:xfrm>
            <a:off x="457200" y="2442596"/>
            <a:ext cx="8229600" cy="2841171"/>
          </a:xfrm>
        </p:spPr>
      </p:pic>
      <p:sp>
        <p:nvSpPr>
          <p:cNvPr id="3" name="Slide Number Placeholder 2">
            <a:extLst>
              <a:ext uri="{FF2B5EF4-FFF2-40B4-BE49-F238E27FC236}">
                <a16:creationId xmlns:a16="http://schemas.microsoft.com/office/drawing/2014/main" id="{C2D416AB-E17E-7841-A274-B0CD6ACB8A98}"/>
              </a:ext>
            </a:extLst>
          </p:cNvPr>
          <p:cNvSpPr>
            <a:spLocks noGrp="1"/>
          </p:cNvSpPr>
          <p:nvPr>
            <p:ph type="sldNum" sz="quarter" idx="12"/>
          </p:nvPr>
        </p:nvSpPr>
        <p:spPr/>
        <p:txBody>
          <a:bodyPr/>
          <a:lstStyle/>
          <a:p>
            <a:fld id="{051C7006-7120-F341-A188-F97DDD913081}" type="slidenum">
              <a:rPr lang="en-US" smtClean="0"/>
              <a:pPr/>
              <a:t>41</a:t>
            </a:fld>
            <a:endParaRPr lang="en-US" dirty="0"/>
          </a:p>
        </p:txBody>
      </p:sp>
      <p:sp>
        <p:nvSpPr>
          <p:cNvPr id="6" name="TextBox 5">
            <a:extLst>
              <a:ext uri="{FF2B5EF4-FFF2-40B4-BE49-F238E27FC236}">
                <a16:creationId xmlns:a16="http://schemas.microsoft.com/office/drawing/2014/main" id="{0008A187-E2AE-8A41-9DE8-11950DC86E6D}"/>
              </a:ext>
            </a:extLst>
          </p:cNvPr>
          <p:cNvSpPr txBox="1"/>
          <p:nvPr/>
        </p:nvSpPr>
        <p:spPr>
          <a:xfrm>
            <a:off x="8458410" y="5885478"/>
            <a:ext cx="559770" cy="369332"/>
          </a:xfrm>
          <a:prstGeom prst="rect">
            <a:avLst/>
          </a:prstGeom>
          <a:noFill/>
        </p:spPr>
        <p:txBody>
          <a:bodyPr wrap="none" rtlCol="0">
            <a:spAutoFit/>
          </a:bodyPr>
          <a:lstStyle/>
          <a:p>
            <a:pPr algn="r"/>
            <a:r>
              <a:rPr lang="en-US" dirty="0"/>
              <a:t>[14]</a:t>
            </a:r>
          </a:p>
        </p:txBody>
      </p:sp>
    </p:spTree>
    <p:extLst>
      <p:ext uri="{BB962C8B-B14F-4D97-AF65-F5344CB8AC3E}">
        <p14:creationId xmlns:p14="http://schemas.microsoft.com/office/powerpoint/2010/main" val="638737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SiamFC</a:t>
            </a:r>
            <a:r>
              <a:rPr lang="en-US" dirty="0"/>
              <a:t> Training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8AE971-3270-0A40-83EC-C7ED7182EED9}"/>
                  </a:ext>
                </a:extLst>
              </p:cNvPr>
              <p:cNvSpPr txBox="1"/>
              <p:nvPr/>
            </p:nvSpPr>
            <p:spPr>
              <a:xfrm>
                <a:off x="2755605" y="5047087"/>
                <a:ext cx="36327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𝑙</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𝑣</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(1+</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𝑦𝑣</m:t>
                              </m:r>
                            </m:sup>
                          </m:sSup>
                          <m:r>
                            <a:rPr lang="en-US" sz="2800" b="0" i="1" smtClean="0">
                              <a:latin typeface="Cambria Math" panose="02040503050406030204" pitchFamily="18" charset="0"/>
                            </a:rPr>
                            <m:t>)</m:t>
                          </m:r>
                        </m:e>
                      </m:func>
                    </m:oMath>
                  </m:oMathPara>
                </a14:m>
                <a:endParaRPr lang="en-US" sz="2800" dirty="0"/>
              </a:p>
            </p:txBody>
          </p:sp>
        </mc:Choice>
        <mc:Fallback xmlns="">
          <p:sp>
            <p:nvSpPr>
              <p:cNvPr id="13" name="TextBox 12">
                <a:extLst>
                  <a:ext uri="{FF2B5EF4-FFF2-40B4-BE49-F238E27FC236}">
                    <a16:creationId xmlns:a16="http://schemas.microsoft.com/office/drawing/2014/main" id="{D68AE971-3270-0A40-83EC-C7ED7182EED9}"/>
                  </a:ext>
                </a:extLst>
              </p:cNvPr>
              <p:cNvSpPr txBox="1">
                <a:spLocks noRot="1" noChangeAspect="1" noMove="1" noResize="1" noEditPoints="1" noAdjustHandles="1" noChangeArrowheads="1" noChangeShapeType="1" noTextEdit="1"/>
              </p:cNvSpPr>
              <p:nvPr/>
            </p:nvSpPr>
            <p:spPr>
              <a:xfrm>
                <a:off x="2755605" y="5047087"/>
                <a:ext cx="3632789" cy="430887"/>
              </a:xfrm>
              <a:prstGeom prst="rect">
                <a:avLst/>
              </a:prstGeom>
              <a:blipFill>
                <a:blip r:embed="rId3"/>
                <a:stretch>
                  <a:fillRect l="-1742" r="-2787"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9EB591-B235-6642-81BC-915618207CA3}"/>
                  </a:ext>
                </a:extLst>
              </p:cNvPr>
              <p:cNvSpPr txBox="1"/>
              <p:nvPr/>
            </p:nvSpPr>
            <p:spPr>
              <a:xfrm>
                <a:off x="2255627" y="3123168"/>
                <a:ext cx="4708725"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𝑣</m:t>
                          </m:r>
                        </m:e>
                      </m:d>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𝐷</m:t>
                              </m:r>
                            </m:e>
                          </m:d>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𝑢</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𝐷</m:t>
                          </m:r>
                        </m:sub>
                        <m:sup/>
                        <m:e>
                          <m:r>
                            <a:rPr lang="en-US" sz="2800" b="0" i="1" smtClean="0">
                              <a:latin typeface="Cambria Math" panose="02040503050406030204" pitchFamily="18" charset="0"/>
                            </a:rPr>
                            <m:t>𝑙</m:t>
                          </m:r>
                          <m:r>
                            <a:rPr lang="en-US" sz="2800" b="0" i="1" smtClean="0">
                              <a:latin typeface="Cambria Math" panose="02040503050406030204" pitchFamily="18" charset="0"/>
                            </a:rPr>
                            <m:t>(</m:t>
                          </m:r>
                          <m:r>
                            <a:rPr lang="en-US" sz="2800" b="0" i="1" smtClean="0">
                              <a:latin typeface="Cambria Math" panose="02040503050406030204" pitchFamily="18" charset="0"/>
                            </a:rPr>
                            <m:t>𝑦</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𝑢</m:t>
                              </m:r>
                            </m:e>
                          </m:d>
                          <m:r>
                            <a:rPr lang="en-US" sz="2800" b="0" i="1" smtClean="0">
                              <a:latin typeface="Cambria Math" panose="02040503050406030204" pitchFamily="18" charset="0"/>
                            </a:rPr>
                            <m:t>, </m:t>
                          </m:r>
                          <m:r>
                            <a:rPr lang="en-US" sz="2800" b="0" i="1" smtClean="0">
                              <a:latin typeface="Cambria Math" panose="02040503050406030204" pitchFamily="18" charset="0"/>
                            </a:rPr>
                            <m:t>𝑣</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𝑢</m:t>
                              </m:r>
                            </m:e>
                          </m:d>
                          <m:r>
                            <a:rPr lang="en-US" sz="2800" b="0" i="1" smtClean="0">
                              <a:latin typeface="Cambria Math" panose="02040503050406030204" pitchFamily="18" charset="0"/>
                            </a:rPr>
                            <m:t>)</m:t>
                          </m:r>
                        </m:e>
                      </m:nary>
                    </m:oMath>
                  </m:oMathPara>
                </a14:m>
                <a:endParaRPr lang="en-US" sz="2800" dirty="0"/>
              </a:p>
            </p:txBody>
          </p:sp>
        </mc:Choice>
        <mc:Fallback xmlns="">
          <p:sp>
            <p:nvSpPr>
              <p:cNvPr id="14" name="TextBox 13">
                <a:extLst>
                  <a:ext uri="{FF2B5EF4-FFF2-40B4-BE49-F238E27FC236}">
                    <a16:creationId xmlns:a16="http://schemas.microsoft.com/office/drawing/2014/main" id="{719EB591-B235-6642-81BC-915618207CA3}"/>
                  </a:ext>
                </a:extLst>
              </p:cNvPr>
              <p:cNvSpPr txBox="1">
                <a:spLocks noRot="1" noChangeAspect="1" noMove="1" noResize="1" noEditPoints="1" noAdjustHandles="1" noChangeArrowheads="1" noChangeShapeType="1" noTextEdit="1"/>
              </p:cNvSpPr>
              <p:nvPr/>
            </p:nvSpPr>
            <p:spPr>
              <a:xfrm>
                <a:off x="2255627" y="3123168"/>
                <a:ext cx="4708725" cy="1045543"/>
              </a:xfrm>
              <a:prstGeom prst="rect">
                <a:avLst/>
              </a:prstGeom>
              <a:blipFill>
                <a:blip r:embed="rId4"/>
                <a:stretch>
                  <a:fillRect l="-1348" t="-145783" r="-2156" b="-202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3186ECA-A358-D84A-A034-BA3C6014FD18}"/>
                  </a:ext>
                </a:extLst>
              </p:cNvPr>
              <p:cNvSpPr txBox="1"/>
              <p:nvPr/>
            </p:nvSpPr>
            <p:spPr>
              <a:xfrm>
                <a:off x="2217635" y="1850065"/>
                <a:ext cx="4784708" cy="4648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arg</m:t>
                          </m:r>
                        </m:fNa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𝑚𝑖𝑛</m:t>
                              </m:r>
                            </m:e>
                            <m:sub>
                              <m:r>
                                <a:rPr lang="en-US" sz="2800" b="0" i="1" smtClean="0">
                                  <a:latin typeface="Cambria Math" panose="02040503050406030204" pitchFamily="18" charset="0"/>
                                  <a:ea typeface="Cambria Math" panose="02040503050406030204" pitchFamily="18" charset="0"/>
                                </a:rPr>
                                <m:t>𝜃</m:t>
                              </m:r>
                            </m:sub>
                          </m:sSub>
                        </m:e>
                      </m:func>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e>
                          </m:d>
                        </m:sub>
                      </m:sSub>
                      <m:r>
                        <a:rPr lang="en-US" sz="2800" b="0" i="1" smtClean="0">
                          <a:latin typeface="Cambria Math" panose="02040503050406030204" pitchFamily="18" charset="0"/>
                          <a:ea typeface="Cambria Math" panose="02040503050406030204" pitchFamily="18" charset="0"/>
                        </a:rPr>
                        <m:t>𝐿</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a:extLst>
                  <a:ext uri="{FF2B5EF4-FFF2-40B4-BE49-F238E27FC236}">
                    <a16:creationId xmlns:a16="http://schemas.microsoft.com/office/drawing/2014/main" id="{23186ECA-A358-D84A-A034-BA3C6014FD18}"/>
                  </a:ext>
                </a:extLst>
              </p:cNvPr>
              <p:cNvSpPr txBox="1">
                <a:spLocks noRot="1" noChangeAspect="1" noMove="1" noResize="1" noEditPoints="1" noAdjustHandles="1" noChangeArrowheads="1" noChangeShapeType="1" noTextEdit="1"/>
              </p:cNvSpPr>
              <p:nvPr/>
            </p:nvSpPr>
            <p:spPr>
              <a:xfrm>
                <a:off x="2217635" y="1850065"/>
                <a:ext cx="4784708" cy="464871"/>
              </a:xfrm>
              <a:prstGeom prst="rect">
                <a:avLst/>
              </a:prstGeom>
              <a:blipFill>
                <a:blip r:embed="rId5"/>
                <a:stretch>
                  <a:fillRect l="-1326" r="-2122" b="-27027"/>
                </a:stretch>
              </a:blipFill>
            </p:spPr>
            <p:txBody>
              <a:bodyPr/>
              <a:lstStyle/>
              <a:p>
                <a:r>
                  <a:rPr lang="en-US">
                    <a:noFill/>
                  </a:rPr>
                  <a:t> </a:t>
                </a:r>
              </a:p>
            </p:txBody>
          </p:sp>
        </mc:Fallback>
      </mc:AlternateContent>
      <p:sp>
        <p:nvSpPr>
          <p:cNvPr id="16" name="Slide Number Placeholder 15">
            <a:extLst>
              <a:ext uri="{FF2B5EF4-FFF2-40B4-BE49-F238E27FC236}">
                <a16:creationId xmlns:a16="http://schemas.microsoft.com/office/drawing/2014/main" id="{7749124B-9DF9-4F48-AEBC-2918E135E909}"/>
              </a:ext>
            </a:extLst>
          </p:cNvPr>
          <p:cNvSpPr>
            <a:spLocks noGrp="1"/>
          </p:cNvSpPr>
          <p:nvPr>
            <p:ph type="sldNum" sz="quarter" idx="12"/>
          </p:nvPr>
        </p:nvSpPr>
        <p:spPr/>
        <p:txBody>
          <a:bodyPr/>
          <a:lstStyle/>
          <a:p>
            <a:fld id="{051C7006-7120-F341-A188-F97DDD913081}" type="slidenum">
              <a:rPr lang="en-US" smtClean="0"/>
              <a:pPr/>
              <a:t>42</a:t>
            </a:fld>
            <a:endParaRPr lang="en-US" dirty="0"/>
          </a:p>
        </p:txBody>
      </p:sp>
      <p:sp>
        <p:nvSpPr>
          <p:cNvPr id="17" name="TextBox 16">
            <a:extLst>
              <a:ext uri="{FF2B5EF4-FFF2-40B4-BE49-F238E27FC236}">
                <a16:creationId xmlns:a16="http://schemas.microsoft.com/office/drawing/2014/main" id="{7F904DEF-A6D2-F041-8F41-9D96CE5AB305}"/>
              </a:ext>
            </a:extLst>
          </p:cNvPr>
          <p:cNvSpPr txBox="1"/>
          <p:nvPr/>
        </p:nvSpPr>
        <p:spPr>
          <a:xfrm>
            <a:off x="8458410" y="5885478"/>
            <a:ext cx="559770" cy="369332"/>
          </a:xfrm>
          <a:prstGeom prst="rect">
            <a:avLst/>
          </a:prstGeom>
          <a:noFill/>
        </p:spPr>
        <p:txBody>
          <a:bodyPr wrap="none" rtlCol="0">
            <a:spAutoFit/>
          </a:bodyPr>
          <a:lstStyle/>
          <a:p>
            <a:pPr algn="r"/>
            <a:r>
              <a:rPr lang="en-US" dirty="0"/>
              <a:t>[14]</a:t>
            </a:r>
          </a:p>
        </p:txBody>
      </p:sp>
    </p:spTree>
    <p:extLst>
      <p:ext uri="{BB962C8B-B14F-4D97-AF65-F5344CB8AC3E}">
        <p14:creationId xmlns:p14="http://schemas.microsoft.com/office/powerpoint/2010/main" val="1253715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SiamFC</a:t>
            </a:r>
            <a:r>
              <a:rPr lang="en-US" dirty="0"/>
              <a:t> – Example Two</a:t>
            </a:r>
          </a:p>
        </p:txBody>
      </p:sp>
      <p:pic>
        <p:nvPicPr>
          <p:cNvPr id="4" name="boston2white_tracking">
            <a:hlinkClick r:id="" action="ppaction://media"/>
            <a:extLst>
              <a:ext uri="{FF2B5EF4-FFF2-40B4-BE49-F238E27FC236}">
                <a16:creationId xmlns:a16="http://schemas.microsoft.com/office/drawing/2014/main" id="{5E829488-2580-6B4F-B27B-B15D53B6E18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3" name="Slide Number Placeholder 2">
            <a:extLst>
              <a:ext uri="{FF2B5EF4-FFF2-40B4-BE49-F238E27FC236}">
                <a16:creationId xmlns:a16="http://schemas.microsoft.com/office/drawing/2014/main" id="{018EFCE0-2438-CC4B-8ABF-D182B898E520}"/>
              </a:ext>
            </a:extLst>
          </p:cNvPr>
          <p:cNvSpPr>
            <a:spLocks noGrp="1"/>
          </p:cNvSpPr>
          <p:nvPr>
            <p:ph type="sldNum" sz="quarter" idx="12"/>
          </p:nvPr>
        </p:nvSpPr>
        <p:spPr/>
        <p:txBody>
          <a:bodyPr/>
          <a:lstStyle/>
          <a:p>
            <a:fld id="{051C7006-7120-F341-A188-F97DDD913081}" type="slidenum">
              <a:rPr lang="en-US" smtClean="0"/>
              <a:pPr/>
              <a:t>43</a:t>
            </a:fld>
            <a:endParaRPr lang="en-US" dirty="0"/>
          </a:p>
        </p:txBody>
      </p:sp>
    </p:spTree>
    <p:extLst>
      <p:ext uri="{BB962C8B-B14F-4D97-AF65-F5344CB8AC3E}">
        <p14:creationId xmlns:p14="http://schemas.microsoft.com/office/powerpoint/2010/main" val="8412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a:t>
            </a:r>
          </a:p>
        </p:txBody>
      </p:sp>
      <p:sp>
        <p:nvSpPr>
          <p:cNvPr id="3" name="Content Placeholder 2"/>
          <p:cNvSpPr>
            <a:spLocks noGrp="1"/>
          </p:cNvSpPr>
          <p:nvPr>
            <p:ph idx="1"/>
          </p:nvPr>
        </p:nvSpPr>
        <p:spPr/>
        <p:txBody>
          <a:bodyPr/>
          <a:lstStyle/>
          <a:p>
            <a:pPr marL="514350" indent="-514350">
              <a:buFont typeface="+mj-lt"/>
              <a:buAutoNum type="arabicPeriod"/>
            </a:pPr>
            <a:r>
              <a:rPr lang="en-US" dirty="0"/>
              <a:t>Human triggers</a:t>
            </a:r>
          </a:p>
          <a:p>
            <a:pPr marL="514350" indent="-514350">
              <a:buFont typeface="+mj-lt"/>
              <a:buAutoNum type="arabicPeriod"/>
            </a:pPr>
            <a:r>
              <a:rPr lang="en-US" dirty="0"/>
              <a:t>YOLOv3 detects objects</a:t>
            </a:r>
          </a:p>
          <a:p>
            <a:pPr marL="514350" indent="-514350">
              <a:buFont typeface="+mj-lt"/>
              <a:buAutoNum type="arabicPeriod"/>
            </a:pPr>
            <a:r>
              <a:rPr lang="en-US" dirty="0"/>
              <a:t>Program initializes one thread per object</a:t>
            </a:r>
          </a:p>
          <a:p>
            <a:pPr marL="514350" indent="-514350">
              <a:buFont typeface="+mj-lt"/>
              <a:buAutoNum type="arabicPeriod"/>
            </a:pPr>
            <a:r>
              <a:rPr lang="en-US" dirty="0" err="1"/>
              <a:t>SiamFC</a:t>
            </a:r>
            <a:r>
              <a:rPr lang="en-US" dirty="0"/>
              <a:t> tracks one object</a:t>
            </a:r>
          </a:p>
          <a:p>
            <a:pPr marL="514350" indent="-514350">
              <a:buFont typeface="+mj-lt"/>
              <a:buAutoNum type="arabicPeriod"/>
            </a:pPr>
            <a:r>
              <a:rPr lang="en-US" dirty="0"/>
              <a:t>Program converts to angle</a:t>
            </a:r>
          </a:p>
          <a:p>
            <a:endParaRPr lang="en-US" dirty="0"/>
          </a:p>
        </p:txBody>
      </p:sp>
      <p:sp>
        <p:nvSpPr>
          <p:cNvPr id="4" name="Slide Number Placeholder 3">
            <a:extLst>
              <a:ext uri="{FF2B5EF4-FFF2-40B4-BE49-F238E27FC236}">
                <a16:creationId xmlns:a16="http://schemas.microsoft.com/office/drawing/2014/main" id="{0D7A6C47-4BB6-4440-890D-51F9DD9ECEAD}"/>
              </a:ext>
            </a:extLst>
          </p:cNvPr>
          <p:cNvSpPr>
            <a:spLocks noGrp="1"/>
          </p:cNvSpPr>
          <p:nvPr>
            <p:ph type="sldNum" sz="quarter" idx="12"/>
          </p:nvPr>
        </p:nvSpPr>
        <p:spPr/>
        <p:txBody>
          <a:bodyPr/>
          <a:lstStyle/>
          <a:p>
            <a:fld id="{051C7006-7120-F341-A188-F97DDD913081}" type="slidenum">
              <a:rPr lang="en-US" smtClean="0"/>
              <a:pPr/>
              <a:t>44</a:t>
            </a:fld>
            <a:endParaRPr lang="en-US" dirty="0"/>
          </a:p>
        </p:txBody>
      </p:sp>
    </p:spTree>
    <p:extLst>
      <p:ext uri="{BB962C8B-B14F-4D97-AF65-F5344CB8AC3E}">
        <p14:creationId xmlns:p14="http://schemas.microsoft.com/office/powerpoint/2010/main" val="1437807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 Example Two</a:t>
            </a:r>
          </a:p>
        </p:txBody>
      </p:sp>
      <p:pic>
        <p:nvPicPr>
          <p:cNvPr id="4" name="boston6_joint">
            <a:hlinkClick r:id="" action="ppaction://media"/>
            <a:extLst>
              <a:ext uri="{FF2B5EF4-FFF2-40B4-BE49-F238E27FC236}">
                <a16:creationId xmlns:a16="http://schemas.microsoft.com/office/drawing/2014/main" id="{29CF16C2-7AF3-2B4A-8B38-5883C5A781F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3" name="Slide Number Placeholder 2">
            <a:extLst>
              <a:ext uri="{FF2B5EF4-FFF2-40B4-BE49-F238E27FC236}">
                <a16:creationId xmlns:a16="http://schemas.microsoft.com/office/drawing/2014/main" id="{D1B0500B-2980-F843-AF33-725A740A7206}"/>
              </a:ext>
            </a:extLst>
          </p:cNvPr>
          <p:cNvSpPr>
            <a:spLocks noGrp="1"/>
          </p:cNvSpPr>
          <p:nvPr>
            <p:ph type="sldNum" sz="quarter" idx="12"/>
          </p:nvPr>
        </p:nvSpPr>
        <p:spPr/>
        <p:txBody>
          <a:bodyPr/>
          <a:lstStyle/>
          <a:p>
            <a:fld id="{051C7006-7120-F341-A188-F97DDD913081}" type="slidenum">
              <a:rPr lang="en-US" smtClean="0"/>
              <a:pPr/>
              <a:t>45</a:t>
            </a:fld>
            <a:endParaRPr lang="en-US" dirty="0"/>
          </a:p>
        </p:txBody>
      </p:sp>
    </p:spTree>
    <p:extLst>
      <p:ext uri="{BB962C8B-B14F-4D97-AF65-F5344CB8AC3E}">
        <p14:creationId xmlns:p14="http://schemas.microsoft.com/office/powerpoint/2010/main" val="390145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 Example Three</a:t>
            </a:r>
          </a:p>
        </p:txBody>
      </p:sp>
      <p:pic>
        <p:nvPicPr>
          <p:cNvPr id="6" name="boston3_joint">
            <a:hlinkClick r:id="" action="ppaction://media"/>
            <a:extLst>
              <a:ext uri="{FF2B5EF4-FFF2-40B4-BE49-F238E27FC236}">
                <a16:creationId xmlns:a16="http://schemas.microsoft.com/office/drawing/2014/main" id="{340F8B32-482A-E240-A6B3-C64649E0D9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3" name="Slide Number Placeholder 2">
            <a:extLst>
              <a:ext uri="{FF2B5EF4-FFF2-40B4-BE49-F238E27FC236}">
                <a16:creationId xmlns:a16="http://schemas.microsoft.com/office/drawing/2014/main" id="{88C58DA0-CE27-914E-B715-9CC7862E7D71}"/>
              </a:ext>
            </a:extLst>
          </p:cNvPr>
          <p:cNvSpPr>
            <a:spLocks noGrp="1"/>
          </p:cNvSpPr>
          <p:nvPr>
            <p:ph type="sldNum" sz="quarter" idx="12"/>
          </p:nvPr>
        </p:nvSpPr>
        <p:spPr/>
        <p:txBody>
          <a:bodyPr/>
          <a:lstStyle/>
          <a:p>
            <a:fld id="{051C7006-7120-F341-A188-F97DDD913081}" type="slidenum">
              <a:rPr lang="en-US" smtClean="0"/>
              <a:pPr/>
              <a:t>46</a:t>
            </a:fld>
            <a:endParaRPr lang="en-US" dirty="0"/>
          </a:p>
        </p:txBody>
      </p:sp>
    </p:spTree>
    <p:extLst>
      <p:ext uri="{BB962C8B-B14F-4D97-AF65-F5344CB8AC3E}">
        <p14:creationId xmlns:p14="http://schemas.microsoft.com/office/powerpoint/2010/main" val="12456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DDD7-385A-2443-AE25-4654D2A82B42}"/>
              </a:ext>
            </a:extLst>
          </p:cNvPr>
          <p:cNvSpPr>
            <a:spLocks noGrp="1"/>
          </p:cNvSpPr>
          <p:nvPr>
            <p:ph type="title"/>
          </p:nvPr>
        </p:nvSpPr>
        <p:spPr/>
        <p:txBody>
          <a:bodyPr/>
          <a:lstStyle/>
          <a:p>
            <a:r>
              <a:rPr lang="en-US" dirty="0"/>
              <a:t>Method Fusion</a:t>
            </a:r>
          </a:p>
        </p:txBody>
      </p:sp>
      <p:sp>
        <p:nvSpPr>
          <p:cNvPr id="3" name="Text Placeholder 2">
            <a:extLst>
              <a:ext uri="{FF2B5EF4-FFF2-40B4-BE49-F238E27FC236}">
                <a16:creationId xmlns:a16="http://schemas.microsoft.com/office/drawing/2014/main" id="{11241E4B-B115-3F46-A17A-9079291467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599611-947E-1641-986F-E206A7EE3E92}"/>
              </a:ext>
            </a:extLst>
          </p:cNvPr>
          <p:cNvSpPr>
            <a:spLocks noGrp="1"/>
          </p:cNvSpPr>
          <p:nvPr>
            <p:ph type="sldNum" sz="quarter" idx="12"/>
          </p:nvPr>
        </p:nvSpPr>
        <p:spPr/>
        <p:txBody>
          <a:bodyPr/>
          <a:lstStyle/>
          <a:p>
            <a:fld id="{051C7006-7120-F341-A188-F97DDD913081}" type="slidenum">
              <a:rPr lang="en-US" smtClean="0"/>
              <a:t>47</a:t>
            </a:fld>
            <a:endParaRPr lang="en-US"/>
          </a:p>
        </p:txBody>
      </p:sp>
    </p:spTree>
    <p:extLst>
      <p:ext uri="{BB962C8B-B14F-4D97-AF65-F5344CB8AC3E}">
        <p14:creationId xmlns:p14="http://schemas.microsoft.com/office/powerpoint/2010/main" val="2879653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Fusion – Example One</a:t>
            </a:r>
          </a:p>
        </p:txBody>
      </p:sp>
      <p:pic>
        <p:nvPicPr>
          <p:cNvPr id="4" name="Orbiting_Planets">
            <a:hlinkClick r:id="" action="ppaction://media"/>
            <a:extLst>
              <a:ext uri="{FF2B5EF4-FFF2-40B4-BE49-F238E27FC236}">
                <a16:creationId xmlns:a16="http://schemas.microsoft.com/office/drawing/2014/main" id="{CAC19E4B-F157-3B45-BA93-A44A14DEF6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60513" y="1600200"/>
            <a:ext cx="6022975" cy="4525963"/>
          </a:xfrm>
        </p:spPr>
      </p:pic>
      <p:sp>
        <p:nvSpPr>
          <p:cNvPr id="3" name="Slide Number Placeholder 2">
            <a:extLst>
              <a:ext uri="{FF2B5EF4-FFF2-40B4-BE49-F238E27FC236}">
                <a16:creationId xmlns:a16="http://schemas.microsoft.com/office/drawing/2014/main" id="{61A0B974-5634-9F4B-B0E0-A22D22C49022}"/>
              </a:ext>
            </a:extLst>
          </p:cNvPr>
          <p:cNvSpPr>
            <a:spLocks noGrp="1"/>
          </p:cNvSpPr>
          <p:nvPr>
            <p:ph type="sldNum" sz="quarter" idx="12"/>
          </p:nvPr>
        </p:nvSpPr>
        <p:spPr/>
        <p:txBody>
          <a:bodyPr/>
          <a:lstStyle/>
          <a:p>
            <a:fld id="{051C7006-7120-F341-A188-F97DDD913081}" type="slidenum">
              <a:rPr lang="en-US" smtClean="0"/>
              <a:pPr/>
              <a:t>48</a:t>
            </a:fld>
            <a:endParaRPr lang="en-US" dirty="0"/>
          </a:p>
        </p:txBody>
      </p:sp>
      <p:sp>
        <p:nvSpPr>
          <p:cNvPr id="5" name="TextBox 4">
            <a:extLst>
              <a:ext uri="{FF2B5EF4-FFF2-40B4-BE49-F238E27FC236}">
                <a16:creationId xmlns:a16="http://schemas.microsoft.com/office/drawing/2014/main" id="{483DFF3D-C80E-E14F-A4C1-F9EE9D4A75E7}"/>
              </a:ext>
            </a:extLst>
          </p:cNvPr>
          <p:cNvSpPr txBox="1"/>
          <p:nvPr/>
        </p:nvSpPr>
        <p:spPr>
          <a:xfrm>
            <a:off x="7371704" y="5885478"/>
            <a:ext cx="1646476" cy="369332"/>
          </a:xfrm>
          <a:prstGeom prst="rect">
            <a:avLst/>
          </a:prstGeom>
          <a:noFill/>
        </p:spPr>
        <p:txBody>
          <a:bodyPr wrap="none" rtlCol="0">
            <a:spAutoFit/>
          </a:bodyPr>
          <a:lstStyle/>
          <a:p>
            <a:pPr algn="r"/>
            <a:r>
              <a:rPr lang="en-US" dirty="0"/>
              <a:t>[Steven Patrick]</a:t>
            </a:r>
          </a:p>
        </p:txBody>
      </p:sp>
    </p:spTree>
    <p:extLst>
      <p:ext uri="{BB962C8B-B14F-4D97-AF65-F5344CB8AC3E}">
        <p14:creationId xmlns:p14="http://schemas.microsoft.com/office/powerpoint/2010/main" val="352348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Fusion – Example Two </a:t>
            </a:r>
          </a:p>
        </p:txBody>
      </p:sp>
      <p:pic>
        <p:nvPicPr>
          <p:cNvPr id="6" name="OKGO">
            <a:hlinkClick r:id="" action="ppaction://media"/>
            <a:extLst>
              <a:ext uri="{FF2B5EF4-FFF2-40B4-BE49-F238E27FC236}">
                <a16:creationId xmlns:a16="http://schemas.microsoft.com/office/drawing/2014/main" id="{BBFAE35C-0F1F-BE4C-B205-48738C1DB82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08150" y="1600200"/>
            <a:ext cx="5726113" cy="4525963"/>
          </a:xfrm>
        </p:spPr>
      </p:pic>
      <p:sp>
        <p:nvSpPr>
          <p:cNvPr id="3" name="Slide Number Placeholder 2">
            <a:extLst>
              <a:ext uri="{FF2B5EF4-FFF2-40B4-BE49-F238E27FC236}">
                <a16:creationId xmlns:a16="http://schemas.microsoft.com/office/drawing/2014/main" id="{3E8AB5E9-259C-BD45-B304-ECFE67A62E00}"/>
              </a:ext>
            </a:extLst>
          </p:cNvPr>
          <p:cNvSpPr>
            <a:spLocks noGrp="1"/>
          </p:cNvSpPr>
          <p:nvPr>
            <p:ph type="sldNum" sz="quarter" idx="12"/>
          </p:nvPr>
        </p:nvSpPr>
        <p:spPr/>
        <p:txBody>
          <a:bodyPr/>
          <a:lstStyle/>
          <a:p>
            <a:fld id="{051C7006-7120-F341-A188-F97DDD913081}" type="slidenum">
              <a:rPr lang="en-US" smtClean="0"/>
              <a:pPr/>
              <a:t>49</a:t>
            </a:fld>
            <a:endParaRPr lang="en-US" dirty="0"/>
          </a:p>
        </p:txBody>
      </p:sp>
      <p:sp>
        <p:nvSpPr>
          <p:cNvPr id="5" name="TextBox 4">
            <a:extLst>
              <a:ext uri="{FF2B5EF4-FFF2-40B4-BE49-F238E27FC236}">
                <a16:creationId xmlns:a16="http://schemas.microsoft.com/office/drawing/2014/main" id="{877CFD28-2A90-4848-831A-1AA2C83C3024}"/>
              </a:ext>
            </a:extLst>
          </p:cNvPr>
          <p:cNvSpPr txBox="1"/>
          <p:nvPr/>
        </p:nvSpPr>
        <p:spPr>
          <a:xfrm>
            <a:off x="7371704" y="5885478"/>
            <a:ext cx="1646476" cy="369332"/>
          </a:xfrm>
          <a:prstGeom prst="rect">
            <a:avLst/>
          </a:prstGeom>
          <a:noFill/>
        </p:spPr>
        <p:txBody>
          <a:bodyPr wrap="none" rtlCol="0">
            <a:spAutoFit/>
          </a:bodyPr>
          <a:lstStyle/>
          <a:p>
            <a:pPr algn="r"/>
            <a:r>
              <a:rPr lang="en-US" dirty="0"/>
              <a:t>[Steven Patrick]</a:t>
            </a:r>
          </a:p>
        </p:txBody>
      </p:sp>
    </p:spTree>
    <p:extLst>
      <p:ext uri="{BB962C8B-B14F-4D97-AF65-F5344CB8AC3E}">
        <p14:creationId xmlns:p14="http://schemas.microsoft.com/office/powerpoint/2010/main" val="414477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1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 Security </a:t>
            </a:r>
          </a:p>
        </p:txBody>
      </p:sp>
      <p:sp>
        <p:nvSpPr>
          <p:cNvPr id="3" name="Content Placeholder 2"/>
          <p:cNvSpPr>
            <a:spLocks noGrp="1"/>
          </p:cNvSpPr>
          <p:nvPr>
            <p:ph idx="1"/>
          </p:nvPr>
        </p:nvSpPr>
        <p:spPr/>
        <p:txBody>
          <a:bodyPr/>
          <a:lstStyle/>
          <a:p>
            <a:r>
              <a:rPr lang="en-US" dirty="0"/>
              <a:t>Nuclear nonproliferation</a:t>
            </a:r>
          </a:p>
          <a:p>
            <a:r>
              <a:rPr lang="en-US" dirty="0"/>
              <a:t>Terrorism</a:t>
            </a:r>
          </a:p>
          <a:p>
            <a:r>
              <a:rPr lang="en-US" dirty="0"/>
              <a:t>Department of Homeland Security</a:t>
            </a:r>
          </a:p>
          <a:p>
            <a:r>
              <a:rPr lang="en-US" dirty="0"/>
              <a:t>Disconnect between state-of-the-art research and commercial products</a:t>
            </a:r>
          </a:p>
          <a:p>
            <a:r>
              <a:rPr lang="en-US" dirty="0"/>
              <a:t>Improve hardware and software</a:t>
            </a:r>
          </a:p>
        </p:txBody>
      </p:sp>
      <p:sp>
        <p:nvSpPr>
          <p:cNvPr id="4" name="Slide Number Placeholder 3">
            <a:extLst>
              <a:ext uri="{FF2B5EF4-FFF2-40B4-BE49-F238E27FC236}">
                <a16:creationId xmlns:a16="http://schemas.microsoft.com/office/drawing/2014/main" id="{CB19ADF7-FE0A-354D-952E-340A5A53CFEF}"/>
              </a:ext>
            </a:extLst>
          </p:cNvPr>
          <p:cNvSpPr>
            <a:spLocks noGrp="1"/>
          </p:cNvSpPr>
          <p:nvPr>
            <p:ph type="sldNum" sz="quarter" idx="12"/>
          </p:nvPr>
        </p:nvSpPr>
        <p:spPr/>
        <p:txBody>
          <a:bodyPr/>
          <a:lstStyle/>
          <a:p>
            <a:fld id="{051C7006-7120-F341-A188-F97DDD913081}" type="slidenum">
              <a:rPr lang="en-US" smtClean="0"/>
              <a:pPr/>
              <a:t>5</a:t>
            </a:fld>
            <a:endParaRPr lang="en-US" dirty="0"/>
          </a:p>
        </p:txBody>
      </p:sp>
    </p:spTree>
    <p:extLst>
      <p:ext uri="{BB962C8B-B14F-4D97-AF65-F5344CB8AC3E}">
        <p14:creationId xmlns:p14="http://schemas.microsoft.com/office/powerpoint/2010/main" val="803208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Formalism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831B8DA-041B-DF45-864B-43F411BD7F29}"/>
                  </a:ext>
                </a:extLst>
              </p:cNvPr>
              <p:cNvSpPr txBox="1"/>
              <p:nvPr/>
            </p:nvSpPr>
            <p:spPr>
              <a:xfrm>
                <a:off x="2425375" y="2766295"/>
                <a:ext cx="3844066" cy="912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𝑖</m:t>
                              </m:r>
                            </m:sub>
                          </m:sSub>
                        </m:e>
                        <m:e>
                          <m:r>
                            <a:rPr lang="en-US" sz="2800" b="0" i="1" smtClean="0">
                              <a:latin typeface="Cambria Math" panose="02040503050406030204" pitchFamily="18" charset="0"/>
                            </a:rPr>
                            <m:t>𝐷</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𝐷</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𝑃</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num>
                        <m:den>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𝐷</m:t>
                          </m:r>
                          <m:r>
                            <a:rPr lang="en-US" sz="2800" b="0" i="1" smtClean="0">
                              <a:latin typeface="Cambria Math" panose="02040503050406030204" pitchFamily="18" charset="0"/>
                            </a:rPr>
                            <m:t>)</m:t>
                          </m:r>
                        </m:den>
                      </m:f>
                    </m:oMath>
                  </m:oMathPara>
                </a14:m>
                <a:endParaRPr lang="en-US" sz="2800" dirty="0"/>
              </a:p>
            </p:txBody>
          </p:sp>
        </mc:Choice>
        <mc:Fallback xmlns="">
          <p:sp>
            <p:nvSpPr>
              <p:cNvPr id="3" name="TextBox 2">
                <a:extLst>
                  <a:ext uri="{FF2B5EF4-FFF2-40B4-BE49-F238E27FC236}">
                    <a16:creationId xmlns:a16="http://schemas.microsoft.com/office/drawing/2014/main" id="{7831B8DA-041B-DF45-864B-43F411BD7F29}"/>
                  </a:ext>
                </a:extLst>
              </p:cNvPr>
              <p:cNvSpPr txBox="1">
                <a:spLocks noRot="1" noChangeAspect="1" noMove="1" noResize="1" noEditPoints="1" noAdjustHandles="1" noChangeArrowheads="1" noChangeShapeType="1" noTextEdit="1"/>
              </p:cNvSpPr>
              <p:nvPr/>
            </p:nvSpPr>
            <p:spPr>
              <a:xfrm>
                <a:off x="2425375" y="2766295"/>
                <a:ext cx="3844066" cy="912622"/>
              </a:xfrm>
              <a:prstGeom prst="rect">
                <a:avLst/>
              </a:prstGeom>
              <a:blipFill>
                <a:blip r:embed="rId3"/>
                <a:stretch>
                  <a:fillRect l="-1645" t="-1370" r="-2632" b="-150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AC85ADD-2F50-6842-B680-BD4FFA1F2506}"/>
                  </a:ext>
                </a:extLst>
              </p:cNvPr>
              <p:cNvSpPr txBox="1"/>
              <p:nvPr/>
            </p:nvSpPr>
            <p:spPr>
              <a:xfrm>
                <a:off x="2374400" y="4378835"/>
                <a:ext cx="3946017"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𝐷</m:t>
                          </m:r>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𝐷</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𝑃</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oMath>
                  </m:oMathPara>
                </a14:m>
                <a:endParaRPr lang="en-US" sz="2800" dirty="0"/>
              </a:p>
            </p:txBody>
          </p:sp>
        </mc:Choice>
        <mc:Fallback xmlns="">
          <p:sp>
            <p:nvSpPr>
              <p:cNvPr id="9" name="TextBox 8">
                <a:extLst>
                  <a:ext uri="{FF2B5EF4-FFF2-40B4-BE49-F238E27FC236}">
                    <a16:creationId xmlns:a16="http://schemas.microsoft.com/office/drawing/2014/main" id="{3AC85ADD-2F50-6842-B680-BD4FFA1F2506}"/>
                  </a:ext>
                </a:extLst>
              </p:cNvPr>
              <p:cNvSpPr txBox="1">
                <a:spLocks noRot="1" noChangeAspect="1" noMove="1" noResize="1" noEditPoints="1" noAdjustHandles="1" noChangeArrowheads="1" noChangeShapeType="1" noTextEdit="1"/>
              </p:cNvSpPr>
              <p:nvPr/>
            </p:nvSpPr>
            <p:spPr>
              <a:xfrm>
                <a:off x="2374400" y="4378835"/>
                <a:ext cx="3946017" cy="1211550"/>
              </a:xfrm>
              <a:prstGeom prst="rect">
                <a:avLst/>
              </a:prstGeom>
              <a:blipFill>
                <a:blip r:embed="rId4"/>
                <a:stretch>
                  <a:fillRect l="-1603" t="-112500" r="-2564" b="-175000"/>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97A28BBE-5136-7F49-A3EA-4E001B80812D}"/>
              </a:ext>
            </a:extLst>
          </p:cNvPr>
          <p:cNvSpPr>
            <a:spLocks noGrp="1"/>
          </p:cNvSpPr>
          <p:nvPr>
            <p:ph type="sldNum" sz="quarter" idx="12"/>
          </p:nvPr>
        </p:nvSpPr>
        <p:spPr/>
        <p:txBody>
          <a:bodyPr/>
          <a:lstStyle/>
          <a:p>
            <a:fld id="{051C7006-7120-F341-A188-F97DDD913081}" type="slidenum">
              <a:rPr lang="en-US" smtClean="0"/>
              <a:pPr/>
              <a:t>50</a:t>
            </a:fld>
            <a:endParaRPr lang="en-US" dirty="0"/>
          </a:p>
        </p:txBody>
      </p:sp>
      <p:sp>
        <p:nvSpPr>
          <p:cNvPr id="16" name="U-Turn Arrow 15">
            <a:extLst>
              <a:ext uri="{FF2B5EF4-FFF2-40B4-BE49-F238E27FC236}">
                <a16:creationId xmlns:a16="http://schemas.microsoft.com/office/drawing/2014/main" id="{E4058886-F6F5-A24A-83FE-9D5BACDE396E}"/>
              </a:ext>
            </a:extLst>
          </p:cNvPr>
          <p:cNvSpPr/>
          <p:nvPr/>
        </p:nvSpPr>
        <p:spPr>
          <a:xfrm>
            <a:off x="3080086" y="2301243"/>
            <a:ext cx="2999872" cy="705682"/>
          </a:xfrm>
          <a:prstGeom prst="uturnArrow">
            <a:avLst>
              <a:gd name="adj1" fmla="val 25000"/>
              <a:gd name="adj2" fmla="val 25000"/>
              <a:gd name="adj3" fmla="val 38640"/>
              <a:gd name="adj4" fmla="val 43750"/>
              <a:gd name="adj5" fmla="val 63640"/>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6910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Likelihood Curve – </a:t>
                </a:r>
                <a14:m>
                  <m:oMath xmlns:m="http://schemas.openxmlformats.org/officeDocument/2006/math">
                    <m:r>
                      <a:rPr lang="en-US" b="0" i="1">
                        <a:latin typeface="Cambria Math" panose="02040503050406030204" pitchFamily="18" charset="0"/>
                      </a:rPr>
                      <m:t>𝑃</m:t>
                    </m:r>
                    <m:d>
                      <m:dPr>
                        <m:ctrlPr>
                          <a:rPr lang="en-US" b="0" i="1">
                            <a:latin typeface="Cambria Math" panose="02040503050406030204" pitchFamily="18" charset="0"/>
                          </a:rPr>
                        </m:ctrlPr>
                      </m:dPr>
                      <m:e>
                        <m:r>
                          <a:rPr lang="en-US" b="0" i="1">
                            <a:latin typeface="Cambria Math" panose="02040503050406030204" pitchFamily="18" charset="0"/>
                          </a:rPr>
                          <m:t>𝐷</m:t>
                        </m:r>
                      </m:e>
                      <m:e>
                        <m:sSub>
                          <m:sSubPr>
                            <m:ctrlPr>
                              <a:rPr lang="en-US" b="0" i="1">
                                <a:latin typeface="Cambria Math" panose="02040503050406030204" pitchFamily="18" charset="0"/>
                              </a:rPr>
                            </m:ctrlPr>
                          </m:sSubPr>
                          <m:e>
                            <m:r>
                              <a:rPr lang="en-US" b="0" i="1">
                                <a:latin typeface="Cambria Math" panose="02040503050406030204" pitchFamily="18" charset="0"/>
                              </a:rPr>
                              <m:t>𝐸</m:t>
                            </m:r>
                          </m:e>
                          <m:sub>
                            <m:r>
                              <a:rPr lang="en-US" b="0" i="1">
                                <a:latin typeface="Cambria Math" panose="02040503050406030204" pitchFamily="18" charset="0"/>
                              </a:rPr>
                              <m:t>𝑖</m:t>
                            </m:r>
                          </m:sub>
                        </m:sSub>
                      </m:e>
                    </m:d>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3086" b="-879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10FC0E2-47A0-4045-82EB-E1D5E210FFB1}"/>
              </a:ext>
            </a:extLst>
          </p:cNvPr>
          <p:cNvPicPr>
            <a:picLocks noChangeAspect="1"/>
          </p:cNvPicPr>
          <p:nvPr/>
        </p:nvPicPr>
        <p:blipFill>
          <a:blip r:embed="rId4"/>
          <a:stretch>
            <a:fillRect/>
          </a:stretch>
        </p:blipFill>
        <p:spPr>
          <a:xfrm>
            <a:off x="1266669" y="1224764"/>
            <a:ext cx="6610661" cy="4967059"/>
          </a:xfrm>
          <a:prstGeom prst="rect">
            <a:avLst/>
          </a:prstGeom>
        </p:spPr>
      </p:pic>
      <p:sp>
        <p:nvSpPr>
          <p:cNvPr id="3" name="Slide Number Placeholder 2">
            <a:extLst>
              <a:ext uri="{FF2B5EF4-FFF2-40B4-BE49-F238E27FC236}">
                <a16:creationId xmlns:a16="http://schemas.microsoft.com/office/drawing/2014/main" id="{D9DF2ABE-71D5-524E-9F58-734D67516467}"/>
              </a:ext>
            </a:extLst>
          </p:cNvPr>
          <p:cNvSpPr>
            <a:spLocks noGrp="1"/>
          </p:cNvSpPr>
          <p:nvPr>
            <p:ph type="sldNum" sz="quarter" idx="12"/>
          </p:nvPr>
        </p:nvSpPr>
        <p:spPr/>
        <p:txBody>
          <a:bodyPr/>
          <a:lstStyle/>
          <a:p>
            <a:fld id="{051C7006-7120-F341-A188-F97DDD913081}" type="slidenum">
              <a:rPr lang="en-US" smtClean="0"/>
              <a:pPr/>
              <a:t>51</a:t>
            </a:fld>
            <a:endParaRPr lang="en-US" dirty="0"/>
          </a:p>
        </p:txBody>
      </p:sp>
    </p:spTree>
    <p:extLst>
      <p:ext uri="{BB962C8B-B14F-4D97-AF65-F5344CB8AC3E}">
        <p14:creationId xmlns:p14="http://schemas.microsoft.com/office/powerpoint/2010/main" val="1090074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Iteration Example</a:t>
            </a:r>
          </a:p>
        </p:txBody>
      </p:sp>
      <p:sp>
        <p:nvSpPr>
          <p:cNvPr id="3" name="Slide Number Placeholder 2">
            <a:extLst>
              <a:ext uri="{FF2B5EF4-FFF2-40B4-BE49-F238E27FC236}">
                <a16:creationId xmlns:a16="http://schemas.microsoft.com/office/drawing/2014/main" id="{A2981594-F044-3A40-9587-23ACB658A3FF}"/>
              </a:ext>
            </a:extLst>
          </p:cNvPr>
          <p:cNvSpPr>
            <a:spLocks noGrp="1"/>
          </p:cNvSpPr>
          <p:nvPr>
            <p:ph type="sldNum" sz="quarter" idx="12"/>
          </p:nvPr>
        </p:nvSpPr>
        <p:spPr/>
        <p:txBody>
          <a:bodyPr/>
          <a:lstStyle/>
          <a:p>
            <a:fld id="{051C7006-7120-F341-A188-F97DDD913081}" type="slidenum">
              <a:rPr lang="en-US" smtClean="0"/>
              <a:pPr/>
              <a:t>52</a:t>
            </a:fld>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12B2046-1784-D24E-9276-E193113634EA}"/>
                  </a:ext>
                </a:extLst>
              </p:cNvPr>
              <p:cNvGraphicFramePr>
                <a:graphicFrameLocks noGrp="1"/>
              </p:cNvGraphicFramePr>
              <p:nvPr>
                <p:extLst>
                  <p:ext uri="{D42A27DB-BD31-4B8C-83A1-F6EECF244321}">
                    <p14:modId xmlns:p14="http://schemas.microsoft.com/office/powerpoint/2010/main" val="3362005322"/>
                  </p:ext>
                </p:extLst>
              </p:nvPr>
            </p:nvGraphicFramePr>
            <p:xfrm>
              <a:off x="457200" y="2108361"/>
              <a:ext cx="8409939" cy="1483360"/>
            </p:xfrm>
            <a:graphic>
              <a:graphicData uri="http://schemas.openxmlformats.org/drawingml/2006/table">
                <a:tbl>
                  <a:tblPr firstRow="1" bandRow="1">
                    <a:tableStyleId>{F5AB1C69-6EDB-4FF4-983F-18BD219EF322}</a:tableStyleId>
                  </a:tblPr>
                  <a:tblGrid>
                    <a:gridCol w="319405">
                      <a:extLst>
                        <a:ext uri="{9D8B030D-6E8A-4147-A177-3AD203B41FA5}">
                          <a16:colId xmlns:a16="http://schemas.microsoft.com/office/drawing/2014/main" val="1640895798"/>
                        </a:ext>
                      </a:extLst>
                    </a:gridCol>
                    <a:gridCol w="770382">
                      <a:extLst>
                        <a:ext uri="{9D8B030D-6E8A-4147-A177-3AD203B41FA5}">
                          <a16:colId xmlns:a16="http://schemas.microsoft.com/office/drawing/2014/main" val="2823568413"/>
                        </a:ext>
                      </a:extLst>
                    </a:gridCol>
                    <a:gridCol w="614680">
                      <a:extLst>
                        <a:ext uri="{9D8B030D-6E8A-4147-A177-3AD203B41FA5}">
                          <a16:colId xmlns:a16="http://schemas.microsoft.com/office/drawing/2014/main" val="3959528228"/>
                        </a:ext>
                      </a:extLst>
                    </a:gridCol>
                    <a:gridCol w="1088834">
                      <a:extLst>
                        <a:ext uri="{9D8B030D-6E8A-4147-A177-3AD203B41FA5}">
                          <a16:colId xmlns:a16="http://schemas.microsoft.com/office/drawing/2014/main" val="3552390126"/>
                        </a:ext>
                      </a:extLst>
                    </a:gridCol>
                    <a:gridCol w="819531">
                      <a:extLst>
                        <a:ext uri="{9D8B030D-6E8A-4147-A177-3AD203B41FA5}">
                          <a16:colId xmlns:a16="http://schemas.microsoft.com/office/drawing/2014/main" val="1682761669"/>
                        </a:ext>
                      </a:extLst>
                    </a:gridCol>
                    <a:gridCol w="1088834">
                      <a:extLst>
                        <a:ext uri="{9D8B030D-6E8A-4147-A177-3AD203B41FA5}">
                          <a16:colId xmlns:a16="http://schemas.microsoft.com/office/drawing/2014/main" val="2745339670"/>
                        </a:ext>
                      </a:extLst>
                    </a:gridCol>
                    <a:gridCol w="614680">
                      <a:extLst>
                        <a:ext uri="{9D8B030D-6E8A-4147-A177-3AD203B41FA5}">
                          <a16:colId xmlns:a16="http://schemas.microsoft.com/office/drawing/2014/main" val="3693405822"/>
                        </a:ext>
                      </a:extLst>
                    </a:gridCol>
                    <a:gridCol w="1162559">
                      <a:extLst>
                        <a:ext uri="{9D8B030D-6E8A-4147-A177-3AD203B41FA5}">
                          <a16:colId xmlns:a16="http://schemas.microsoft.com/office/drawing/2014/main" val="3942420646"/>
                        </a:ext>
                      </a:extLst>
                    </a:gridCol>
                    <a:gridCol w="827468">
                      <a:extLst>
                        <a:ext uri="{9D8B030D-6E8A-4147-A177-3AD203B41FA5}">
                          <a16:colId xmlns:a16="http://schemas.microsoft.com/office/drawing/2014/main" val="2651341370"/>
                        </a:ext>
                      </a:extLst>
                    </a:gridCol>
                    <a:gridCol w="1103566">
                      <a:extLst>
                        <a:ext uri="{9D8B030D-6E8A-4147-A177-3AD203B41FA5}">
                          <a16:colId xmlns:a16="http://schemas.microsoft.com/office/drawing/2014/main" val="779015305"/>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𝒊</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𝐸</m:t>
                                    </m:r>
                                  </m:e>
                                  <m:sub>
                                    <m:r>
                                      <a:rPr lang="en-US" sz="1800" smtClean="0">
                                        <a:latin typeface="Cambria Math" panose="02040503050406030204" pitchFamily="18" charset="0"/>
                                      </a:rPr>
                                      <m:t>𝑖</m:t>
                                    </m:r>
                                  </m:sub>
                                </m:sSub>
                                <m:r>
                                  <a:rPr lang="en-US" sz="1800" smtClean="0">
                                    <a:latin typeface="Cambria Math" panose="02040503050406030204" pitchFamily="18" charset="0"/>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𝑫</m:t>
                                    </m:r>
                                  </m:e>
                                  <m:sub>
                                    <m:r>
                                      <a:rPr lang="en-US" smtClean="0">
                                        <a:latin typeface="Cambria Math" panose="02040503050406030204" pitchFamily="18" charset="0"/>
                                      </a:rPr>
                                      <m:t>𝟏</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𝐷</m:t>
                                        </m:r>
                                      </m:e>
                                      <m:sub>
                                        <m:r>
                                          <a:rPr lang="en-US" sz="1800" smtClean="0">
                                            <a:latin typeface="Cambria Math" panose="02040503050406030204" pitchFamily="18" charset="0"/>
                                          </a:rPr>
                                          <m:t>1</m:t>
                                        </m:r>
                                      </m:sub>
                                    </m:sSub>
                                  </m:e>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𝐸</m:t>
                                        </m:r>
                                      </m:e>
                                      <m:sub>
                                        <m:r>
                                          <a:rPr lang="en-US" sz="1800" smtClean="0">
                                            <a:latin typeface="Cambria Math" panose="02040503050406030204" pitchFamily="18" charset="0"/>
                                          </a:rPr>
                                          <m:t>𝑖</m:t>
                                        </m:r>
                                      </m:sub>
                                    </m:sSub>
                                  </m:e>
                                </m:d>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𝐷</m:t>
                                    </m:r>
                                  </m:e>
                                  <m:sub>
                                    <m:r>
                                      <a:rPr lang="en-US" sz="1800" smtClean="0">
                                        <a:latin typeface="Cambria Math" panose="02040503050406030204" pitchFamily="18" charset="0"/>
                                      </a:rPr>
                                      <m:t>1</m:t>
                                    </m:r>
                                  </m:sub>
                                </m:sSub>
                                <m:r>
                                  <a:rPr lang="en-US" sz="1800" smtClean="0">
                                    <a:latin typeface="Cambria Math" panose="02040503050406030204" pitchFamily="18" charset="0"/>
                                  </a:rPr>
                                  <m:t>)</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𝐸</m:t>
                                        </m:r>
                                      </m:e>
                                      <m:sub>
                                        <m:r>
                                          <a:rPr lang="en-US" sz="1800" smtClean="0">
                                            <a:latin typeface="Cambria Math" panose="02040503050406030204" pitchFamily="18" charset="0"/>
                                          </a:rPr>
                                          <m:t>𝑖</m:t>
                                        </m:r>
                                      </m:sub>
                                    </m:sSub>
                                  </m:e>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𝐷</m:t>
                                        </m:r>
                                      </m:e>
                                      <m:sub>
                                        <m:r>
                                          <a:rPr lang="en-US" sz="1800" smtClean="0">
                                            <a:latin typeface="Cambria Math" panose="02040503050406030204" pitchFamily="18" charset="0"/>
                                          </a:rPr>
                                          <m:t>1</m:t>
                                        </m:r>
                                      </m:sub>
                                    </m:sSub>
                                  </m:e>
                                </m:d>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𝑫</m:t>
                                    </m:r>
                                  </m:e>
                                  <m:sub>
                                    <m:r>
                                      <a:rPr lang="en-US" smtClean="0">
                                        <a:latin typeface="Cambria Math" panose="02040503050406030204" pitchFamily="18" charset="0"/>
                                      </a:rPr>
                                      <m:t>𝟐</m:t>
                                    </m:r>
                                  </m:sub>
                                </m:sSub>
                              </m:oMath>
                            </m:oMathPara>
                          </a14:m>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𝐷</m:t>
                                        </m:r>
                                      </m:e>
                                      <m:sub>
                                        <m:r>
                                          <a:rPr lang="en-US" sz="1800" b="1" i="0" smtClean="0">
                                            <a:latin typeface="Cambria Math" panose="02040503050406030204" pitchFamily="18" charset="0"/>
                                          </a:rPr>
                                          <m:t>𝟐</m:t>
                                        </m:r>
                                      </m:sub>
                                    </m:sSub>
                                  </m:e>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𝐸</m:t>
                                        </m:r>
                                      </m:e>
                                      <m:sub>
                                        <m:r>
                                          <a:rPr lang="en-US" sz="1800" smtClean="0">
                                            <a:latin typeface="Cambria Math" panose="02040503050406030204" pitchFamily="18" charset="0"/>
                                          </a:rPr>
                                          <m:t>𝑖</m:t>
                                        </m:r>
                                      </m:sub>
                                    </m:sSub>
                                  </m:e>
                                </m:d>
                              </m:oMath>
                            </m:oMathPara>
                          </a14:m>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r>
                                  <a:rPr lang="en-US" sz="1800"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𝐷</m:t>
                                    </m:r>
                                  </m:e>
                                  <m:sub>
                                    <m:r>
                                      <a:rPr lang="en-US" sz="1800" b="1" i="0" smtClean="0">
                                        <a:latin typeface="Cambria Math" panose="02040503050406030204" pitchFamily="18" charset="0"/>
                                      </a:rPr>
                                      <m:t>𝟐</m:t>
                                    </m:r>
                                  </m:sub>
                                </m:sSub>
                                <m:r>
                                  <a:rPr lang="en-US" sz="1800" smtClean="0">
                                    <a:latin typeface="Cambria Math" panose="02040503050406030204" pitchFamily="18" charset="0"/>
                                  </a:rPr>
                                  <m:t>)</m:t>
                                </m:r>
                              </m:oMath>
                            </m:oMathPara>
                          </a14:m>
                          <a:endParaRPr 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smtClean="0">
                                    <a:latin typeface="Cambria Math" panose="02040503050406030204" pitchFamily="18" charset="0"/>
                                  </a:rPr>
                                  <m:t>𝑃</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𝐸</m:t>
                                        </m:r>
                                      </m:e>
                                      <m:sub>
                                        <m:r>
                                          <a:rPr lang="en-US" sz="1800" smtClean="0">
                                            <a:latin typeface="Cambria Math" panose="02040503050406030204" pitchFamily="18" charset="0"/>
                                          </a:rPr>
                                          <m:t>𝑖</m:t>
                                        </m:r>
                                      </m:sub>
                                    </m:sSub>
                                  </m:e>
                                  <m:e>
                                    <m:sSub>
                                      <m:sSubPr>
                                        <m:ctrlPr>
                                          <a:rPr lang="en-US" sz="1800" i="1" smtClean="0">
                                            <a:latin typeface="Cambria Math" panose="02040503050406030204" pitchFamily="18" charset="0"/>
                                          </a:rPr>
                                        </m:ctrlPr>
                                      </m:sSubPr>
                                      <m:e>
                                        <m:r>
                                          <a:rPr lang="en-US" sz="1800" smtClean="0">
                                            <a:latin typeface="Cambria Math" panose="02040503050406030204" pitchFamily="18" charset="0"/>
                                          </a:rPr>
                                          <m:t>𝐷</m:t>
                                        </m:r>
                                      </m:e>
                                      <m:sub>
                                        <m:r>
                                          <a:rPr lang="en-US" sz="1800" b="1" i="0" smtClean="0">
                                            <a:latin typeface="Cambria Math" panose="02040503050406030204" pitchFamily="18" charset="0"/>
                                          </a:rPr>
                                          <m:t>𝟐</m:t>
                                        </m:r>
                                      </m:sub>
                                    </m:sSub>
                                  </m:e>
                                </m:d>
                              </m:oMath>
                            </m:oMathPara>
                          </a14:m>
                          <a:endParaRPr lang="en-US" dirty="0"/>
                        </a:p>
                      </a:txBody>
                      <a:tcPr/>
                    </a:tc>
                    <a:extLst>
                      <a:ext uri="{0D108BD9-81ED-4DB2-BD59-A6C34878D82A}">
                        <a16:rowId xmlns:a16="http://schemas.microsoft.com/office/drawing/2014/main" val="3657304271"/>
                      </a:ext>
                    </a:extLst>
                  </a:tr>
                  <a:tr h="370840">
                    <a:tc>
                      <a:txBody>
                        <a:bodyPr/>
                        <a:lstStyle/>
                        <a:p>
                          <a:pPr algn="ctr"/>
                          <a:r>
                            <a:rPr lang="en-US" dirty="0"/>
                            <a:t>1</a:t>
                          </a:r>
                        </a:p>
                      </a:txBody>
                      <a:tcPr/>
                    </a:tc>
                    <a:tc>
                      <a:txBody>
                        <a:bodyPr/>
                        <a:lstStyle/>
                        <a:p>
                          <a:pPr algn="ctr"/>
                          <a:r>
                            <a:rPr lang="en-US" dirty="0"/>
                            <a:t>0.33</a:t>
                          </a:r>
                        </a:p>
                      </a:txBody>
                      <a:tcPr/>
                    </a:tc>
                    <a:tc>
                      <a:txBody>
                        <a:bodyPr/>
                        <a:lstStyle/>
                        <a:p>
                          <a:pPr algn="ctr"/>
                          <a:r>
                            <a:rPr lang="en-US" dirty="0"/>
                            <a:t>0°</a:t>
                          </a:r>
                        </a:p>
                      </a:txBody>
                      <a:tcPr/>
                    </a:tc>
                    <a:tc>
                      <a:txBody>
                        <a:bodyPr/>
                        <a:lstStyle/>
                        <a:p>
                          <a:pPr algn="ctr"/>
                          <a:r>
                            <a:rPr lang="en-US" dirty="0"/>
                            <a:t>0.7</a:t>
                          </a:r>
                        </a:p>
                      </a:txBody>
                      <a:tcPr/>
                    </a:tc>
                    <a:tc>
                      <a:txBody>
                        <a:bodyPr/>
                        <a:lstStyle/>
                        <a:p>
                          <a:pPr algn="ctr"/>
                          <a:r>
                            <a:rPr lang="en-US" dirty="0"/>
                            <a:t>0.33</a:t>
                          </a:r>
                        </a:p>
                      </a:txBody>
                      <a:tcPr/>
                    </a:tc>
                    <a:tc>
                      <a:txBody>
                        <a:bodyPr/>
                        <a:lstStyle/>
                        <a:p>
                          <a:pPr algn="ctr"/>
                          <a:r>
                            <a:rPr lang="en-US" dirty="0"/>
                            <a:t>0.7</a:t>
                          </a:r>
                        </a:p>
                      </a:txBody>
                      <a:tcPr/>
                    </a:tc>
                    <a:tc>
                      <a:txBody>
                        <a:bodyPr/>
                        <a:lstStyle/>
                        <a:p>
                          <a:pPr algn="ctr"/>
                          <a:r>
                            <a:rPr lang="en-US" dirty="0"/>
                            <a:t>0°</a:t>
                          </a:r>
                        </a:p>
                      </a:txBody>
                      <a:tcPr/>
                    </a:tc>
                    <a:tc>
                      <a:txBody>
                        <a:bodyPr/>
                        <a:lstStyle/>
                        <a:p>
                          <a:pPr algn="ctr"/>
                          <a:r>
                            <a:rPr lang="en-US" dirty="0"/>
                            <a:t>0.7</a:t>
                          </a:r>
                        </a:p>
                      </a:txBody>
                      <a:tcPr/>
                    </a:tc>
                    <a:tc>
                      <a:txBody>
                        <a:bodyPr/>
                        <a:lstStyle/>
                        <a:p>
                          <a:pPr algn="ctr"/>
                          <a:r>
                            <a:rPr lang="en-US" dirty="0"/>
                            <a:t>0.55</a:t>
                          </a:r>
                        </a:p>
                      </a:txBody>
                      <a:tcPr/>
                    </a:tc>
                    <a:tc>
                      <a:txBody>
                        <a:bodyPr/>
                        <a:lstStyle/>
                        <a:p>
                          <a:pPr algn="ctr"/>
                          <a:r>
                            <a:rPr lang="en-US" dirty="0"/>
                            <a:t>0.89</a:t>
                          </a:r>
                        </a:p>
                      </a:txBody>
                      <a:tcPr/>
                    </a:tc>
                    <a:extLst>
                      <a:ext uri="{0D108BD9-81ED-4DB2-BD59-A6C34878D82A}">
                        <a16:rowId xmlns:a16="http://schemas.microsoft.com/office/drawing/2014/main" val="2328675202"/>
                      </a:ext>
                    </a:extLst>
                  </a:tr>
                  <a:tr h="370840">
                    <a:tc>
                      <a:txBody>
                        <a:bodyPr/>
                        <a:lstStyle/>
                        <a:p>
                          <a:pPr algn="ctr"/>
                          <a:r>
                            <a:rPr lang="en-US" dirty="0"/>
                            <a:t>2</a:t>
                          </a:r>
                        </a:p>
                      </a:txBody>
                      <a:tcPr/>
                    </a:tc>
                    <a:tc>
                      <a:txBody>
                        <a:bodyPr/>
                        <a:lstStyle/>
                        <a:p>
                          <a:pPr algn="ctr"/>
                          <a:r>
                            <a:rPr lang="en-US" dirty="0"/>
                            <a:t>0.33</a:t>
                          </a:r>
                        </a:p>
                      </a:txBody>
                      <a:tcPr/>
                    </a:tc>
                    <a:tc>
                      <a:txBody>
                        <a:bodyPr/>
                        <a:lstStyle/>
                        <a:p>
                          <a:pPr algn="ctr"/>
                          <a:r>
                            <a:rPr lang="en-US" dirty="0"/>
                            <a:t>-45°</a:t>
                          </a:r>
                        </a:p>
                      </a:txBody>
                      <a:tcPr/>
                    </a:tc>
                    <a:tc>
                      <a:txBody>
                        <a:bodyPr/>
                        <a:lstStyle/>
                        <a:p>
                          <a:pPr algn="ctr"/>
                          <a:r>
                            <a:rPr lang="en-US" dirty="0"/>
                            <a:t>0.15</a:t>
                          </a:r>
                        </a:p>
                      </a:txBody>
                      <a:tcPr/>
                    </a:tc>
                    <a:tc>
                      <a:txBody>
                        <a:bodyPr/>
                        <a:lstStyle/>
                        <a:p>
                          <a:pPr algn="ctr"/>
                          <a:r>
                            <a:rPr lang="en-US" dirty="0"/>
                            <a:t>0.33</a:t>
                          </a:r>
                        </a:p>
                      </a:txBody>
                      <a:tcPr/>
                    </a:tc>
                    <a:tc>
                      <a:txBody>
                        <a:bodyPr/>
                        <a:lstStyle/>
                        <a:p>
                          <a:pPr algn="ctr"/>
                          <a:r>
                            <a:rPr lang="en-US" dirty="0"/>
                            <a:t>0.15</a:t>
                          </a:r>
                        </a:p>
                      </a:txBody>
                      <a:tcPr/>
                    </a:tc>
                    <a:tc>
                      <a:txBody>
                        <a:bodyPr/>
                        <a:lstStyle/>
                        <a:p>
                          <a:pPr algn="ctr"/>
                          <a:r>
                            <a:rPr lang="en-US" dirty="0"/>
                            <a:t>-90°</a:t>
                          </a:r>
                        </a:p>
                      </a:txBody>
                      <a:tcPr/>
                    </a:tc>
                    <a:tc>
                      <a:txBody>
                        <a:bodyPr/>
                        <a:lstStyle/>
                        <a:p>
                          <a:pPr algn="ctr"/>
                          <a:r>
                            <a:rPr lang="en-US" dirty="0"/>
                            <a:t>0.05</a:t>
                          </a:r>
                        </a:p>
                      </a:txBody>
                      <a:tcPr/>
                    </a:tc>
                    <a:tc>
                      <a:txBody>
                        <a:bodyPr/>
                        <a:lstStyle/>
                        <a:p>
                          <a:pPr algn="ctr"/>
                          <a:r>
                            <a:rPr lang="en-US" dirty="0"/>
                            <a:t>0.55</a:t>
                          </a:r>
                        </a:p>
                      </a:txBody>
                      <a:tcPr/>
                    </a:tc>
                    <a:tc>
                      <a:txBody>
                        <a:bodyPr/>
                        <a:lstStyle/>
                        <a:p>
                          <a:pPr algn="ctr"/>
                          <a:r>
                            <a:rPr lang="en-US" dirty="0"/>
                            <a:t>0.01</a:t>
                          </a:r>
                        </a:p>
                      </a:txBody>
                      <a:tcPr/>
                    </a:tc>
                    <a:extLst>
                      <a:ext uri="{0D108BD9-81ED-4DB2-BD59-A6C34878D82A}">
                        <a16:rowId xmlns:a16="http://schemas.microsoft.com/office/drawing/2014/main" val="3693238452"/>
                      </a:ext>
                    </a:extLst>
                  </a:tr>
                  <a:tr h="370840">
                    <a:tc>
                      <a:txBody>
                        <a:bodyPr/>
                        <a:lstStyle/>
                        <a:p>
                          <a:pPr algn="ctr"/>
                          <a:r>
                            <a:rPr lang="en-US" dirty="0"/>
                            <a:t>3</a:t>
                          </a:r>
                        </a:p>
                      </a:txBody>
                      <a:tcPr/>
                    </a:tc>
                    <a:tc>
                      <a:txBody>
                        <a:bodyPr/>
                        <a:lstStyle/>
                        <a:p>
                          <a:pPr algn="ctr"/>
                          <a:r>
                            <a:rPr lang="en-US" dirty="0"/>
                            <a:t>0.33</a:t>
                          </a:r>
                        </a:p>
                      </a:txBody>
                      <a:tcPr/>
                    </a:tc>
                    <a:tc>
                      <a:txBody>
                        <a:bodyPr/>
                        <a:lstStyle/>
                        <a:p>
                          <a:pPr algn="ctr"/>
                          <a:r>
                            <a:rPr lang="en-US" dirty="0"/>
                            <a:t>45°</a:t>
                          </a:r>
                        </a:p>
                      </a:txBody>
                      <a:tcPr/>
                    </a:tc>
                    <a:tc>
                      <a:txBody>
                        <a:bodyPr/>
                        <a:lstStyle/>
                        <a:p>
                          <a:pPr algn="ctr"/>
                          <a:r>
                            <a:rPr lang="en-US" dirty="0"/>
                            <a:t>0.15</a:t>
                          </a:r>
                        </a:p>
                      </a:txBody>
                      <a:tcPr/>
                    </a:tc>
                    <a:tc>
                      <a:txBody>
                        <a:bodyPr/>
                        <a:lstStyle/>
                        <a:p>
                          <a:pPr algn="ctr"/>
                          <a:r>
                            <a:rPr lang="en-US" dirty="0"/>
                            <a:t>0.33</a:t>
                          </a:r>
                        </a:p>
                      </a:txBody>
                      <a:tcPr/>
                    </a:tc>
                    <a:tc>
                      <a:txBody>
                        <a:bodyPr/>
                        <a:lstStyle/>
                        <a:p>
                          <a:pPr algn="ctr"/>
                          <a:r>
                            <a:rPr lang="en-US" dirty="0"/>
                            <a:t>0.15</a:t>
                          </a:r>
                        </a:p>
                      </a:txBody>
                      <a:tcPr/>
                    </a:tc>
                    <a:tc>
                      <a:txBody>
                        <a:bodyPr/>
                        <a:lstStyle/>
                        <a:p>
                          <a:pPr algn="ctr"/>
                          <a:r>
                            <a:rPr lang="en-US" dirty="0"/>
                            <a:t>20°</a:t>
                          </a:r>
                        </a:p>
                      </a:txBody>
                      <a:tcPr/>
                    </a:tc>
                    <a:tc>
                      <a:txBody>
                        <a:bodyPr/>
                        <a:lstStyle/>
                        <a:p>
                          <a:pPr algn="ctr"/>
                          <a:r>
                            <a:rPr lang="en-US" dirty="0"/>
                            <a:t>0.35</a:t>
                          </a:r>
                        </a:p>
                      </a:txBody>
                      <a:tcPr/>
                    </a:tc>
                    <a:tc>
                      <a:txBody>
                        <a:bodyPr/>
                        <a:lstStyle/>
                        <a:p>
                          <a:pPr algn="ctr"/>
                          <a:r>
                            <a:rPr lang="en-US" dirty="0"/>
                            <a:t>0.55</a:t>
                          </a:r>
                        </a:p>
                      </a:txBody>
                      <a:tcPr/>
                    </a:tc>
                    <a:tc>
                      <a:txBody>
                        <a:bodyPr/>
                        <a:lstStyle/>
                        <a:p>
                          <a:pPr algn="ctr"/>
                          <a:r>
                            <a:rPr lang="en-US" dirty="0"/>
                            <a:t>0.1</a:t>
                          </a:r>
                        </a:p>
                      </a:txBody>
                      <a:tcPr/>
                    </a:tc>
                    <a:extLst>
                      <a:ext uri="{0D108BD9-81ED-4DB2-BD59-A6C34878D82A}">
                        <a16:rowId xmlns:a16="http://schemas.microsoft.com/office/drawing/2014/main" val="1631480261"/>
                      </a:ext>
                    </a:extLst>
                  </a:tr>
                </a:tbl>
              </a:graphicData>
            </a:graphic>
          </p:graphicFrame>
        </mc:Choice>
        <mc:Fallback xmlns="">
          <p:graphicFrame>
            <p:nvGraphicFramePr>
              <p:cNvPr id="5" name="Table 4">
                <a:extLst>
                  <a:ext uri="{FF2B5EF4-FFF2-40B4-BE49-F238E27FC236}">
                    <a16:creationId xmlns:a16="http://schemas.microsoft.com/office/drawing/2014/main" id="{B12B2046-1784-D24E-9276-E193113634EA}"/>
                  </a:ext>
                </a:extLst>
              </p:cNvPr>
              <p:cNvGraphicFramePr>
                <a:graphicFrameLocks noGrp="1"/>
              </p:cNvGraphicFramePr>
              <p:nvPr>
                <p:extLst>
                  <p:ext uri="{D42A27DB-BD31-4B8C-83A1-F6EECF244321}">
                    <p14:modId xmlns:p14="http://schemas.microsoft.com/office/powerpoint/2010/main" val="3362005322"/>
                  </p:ext>
                </p:extLst>
              </p:nvPr>
            </p:nvGraphicFramePr>
            <p:xfrm>
              <a:off x="457200" y="2108361"/>
              <a:ext cx="8409939" cy="1483360"/>
            </p:xfrm>
            <a:graphic>
              <a:graphicData uri="http://schemas.openxmlformats.org/drawingml/2006/table">
                <a:tbl>
                  <a:tblPr firstRow="1" bandRow="1">
                    <a:tableStyleId>{F5AB1C69-6EDB-4FF4-983F-18BD219EF322}</a:tableStyleId>
                  </a:tblPr>
                  <a:tblGrid>
                    <a:gridCol w="319405">
                      <a:extLst>
                        <a:ext uri="{9D8B030D-6E8A-4147-A177-3AD203B41FA5}">
                          <a16:colId xmlns:a16="http://schemas.microsoft.com/office/drawing/2014/main" val="1640895798"/>
                        </a:ext>
                      </a:extLst>
                    </a:gridCol>
                    <a:gridCol w="770382">
                      <a:extLst>
                        <a:ext uri="{9D8B030D-6E8A-4147-A177-3AD203B41FA5}">
                          <a16:colId xmlns:a16="http://schemas.microsoft.com/office/drawing/2014/main" val="2823568413"/>
                        </a:ext>
                      </a:extLst>
                    </a:gridCol>
                    <a:gridCol w="614680">
                      <a:extLst>
                        <a:ext uri="{9D8B030D-6E8A-4147-A177-3AD203B41FA5}">
                          <a16:colId xmlns:a16="http://schemas.microsoft.com/office/drawing/2014/main" val="3959528228"/>
                        </a:ext>
                      </a:extLst>
                    </a:gridCol>
                    <a:gridCol w="1088834">
                      <a:extLst>
                        <a:ext uri="{9D8B030D-6E8A-4147-A177-3AD203B41FA5}">
                          <a16:colId xmlns:a16="http://schemas.microsoft.com/office/drawing/2014/main" val="3552390126"/>
                        </a:ext>
                      </a:extLst>
                    </a:gridCol>
                    <a:gridCol w="819531">
                      <a:extLst>
                        <a:ext uri="{9D8B030D-6E8A-4147-A177-3AD203B41FA5}">
                          <a16:colId xmlns:a16="http://schemas.microsoft.com/office/drawing/2014/main" val="1682761669"/>
                        </a:ext>
                      </a:extLst>
                    </a:gridCol>
                    <a:gridCol w="1088834">
                      <a:extLst>
                        <a:ext uri="{9D8B030D-6E8A-4147-A177-3AD203B41FA5}">
                          <a16:colId xmlns:a16="http://schemas.microsoft.com/office/drawing/2014/main" val="2745339670"/>
                        </a:ext>
                      </a:extLst>
                    </a:gridCol>
                    <a:gridCol w="614680">
                      <a:extLst>
                        <a:ext uri="{9D8B030D-6E8A-4147-A177-3AD203B41FA5}">
                          <a16:colId xmlns:a16="http://schemas.microsoft.com/office/drawing/2014/main" val="3693405822"/>
                        </a:ext>
                      </a:extLst>
                    </a:gridCol>
                    <a:gridCol w="1162559">
                      <a:extLst>
                        <a:ext uri="{9D8B030D-6E8A-4147-A177-3AD203B41FA5}">
                          <a16:colId xmlns:a16="http://schemas.microsoft.com/office/drawing/2014/main" val="3942420646"/>
                        </a:ext>
                      </a:extLst>
                    </a:gridCol>
                    <a:gridCol w="827468">
                      <a:extLst>
                        <a:ext uri="{9D8B030D-6E8A-4147-A177-3AD203B41FA5}">
                          <a16:colId xmlns:a16="http://schemas.microsoft.com/office/drawing/2014/main" val="2651341370"/>
                        </a:ext>
                      </a:extLst>
                    </a:gridCol>
                    <a:gridCol w="1103566">
                      <a:extLst>
                        <a:ext uri="{9D8B030D-6E8A-4147-A177-3AD203B41FA5}">
                          <a16:colId xmlns:a16="http://schemas.microsoft.com/office/drawing/2014/main" val="779015305"/>
                        </a:ext>
                      </a:extLst>
                    </a:gridCol>
                  </a:tblGrid>
                  <a:tr h="370840">
                    <a:tc>
                      <a:txBody>
                        <a:bodyPr/>
                        <a:lstStyle/>
                        <a:p>
                          <a:endParaRPr lang="en-US"/>
                        </a:p>
                      </a:txBody>
                      <a:tcPr>
                        <a:blipFill>
                          <a:blip r:embed="rId2"/>
                          <a:stretch>
                            <a:fillRect l="-4000" t="-3448" r="-2556000" b="-327586"/>
                          </a:stretch>
                        </a:blipFill>
                      </a:tcPr>
                    </a:tc>
                    <a:tc>
                      <a:txBody>
                        <a:bodyPr/>
                        <a:lstStyle/>
                        <a:p>
                          <a:endParaRPr lang="en-US"/>
                        </a:p>
                      </a:txBody>
                      <a:tcPr>
                        <a:blipFill>
                          <a:blip r:embed="rId2"/>
                          <a:stretch>
                            <a:fillRect l="-42623" t="-3448" r="-947541" b="-327586"/>
                          </a:stretch>
                        </a:blipFill>
                      </a:tcPr>
                    </a:tc>
                    <a:tc>
                      <a:txBody>
                        <a:bodyPr/>
                        <a:lstStyle/>
                        <a:p>
                          <a:endParaRPr lang="en-US"/>
                        </a:p>
                      </a:txBody>
                      <a:tcPr>
                        <a:blipFill>
                          <a:blip r:embed="rId2"/>
                          <a:stretch>
                            <a:fillRect l="-181250" t="-3448" r="-1104167" b="-327586"/>
                          </a:stretch>
                        </a:blipFill>
                      </a:tcPr>
                    </a:tc>
                    <a:tc>
                      <a:txBody>
                        <a:bodyPr/>
                        <a:lstStyle/>
                        <a:p>
                          <a:endParaRPr lang="en-US"/>
                        </a:p>
                      </a:txBody>
                      <a:tcPr>
                        <a:blipFill>
                          <a:blip r:embed="rId2"/>
                          <a:stretch>
                            <a:fillRect l="-156977" t="-3448" r="-516279" b="-327586"/>
                          </a:stretch>
                        </a:blipFill>
                      </a:tcPr>
                    </a:tc>
                    <a:tc>
                      <a:txBody>
                        <a:bodyPr/>
                        <a:lstStyle/>
                        <a:p>
                          <a:endParaRPr lang="en-US"/>
                        </a:p>
                      </a:txBody>
                      <a:tcPr>
                        <a:blipFill>
                          <a:blip r:embed="rId2"/>
                          <a:stretch>
                            <a:fillRect l="-340000" t="-3448" r="-583077" b="-327586"/>
                          </a:stretch>
                        </a:blipFill>
                      </a:tcPr>
                    </a:tc>
                    <a:tc>
                      <a:txBody>
                        <a:bodyPr/>
                        <a:lstStyle/>
                        <a:p>
                          <a:endParaRPr lang="en-US"/>
                        </a:p>
                      </a:txBody>
                      <a:tcPr>
                        <a:blipFill>
                          <a:blip r:embed="rId2"/>
                          <a:stretch>
                            <a:fillRect l="-332558" t="-3448" r="-340698" b="-327586"/>
                          </a:stretch>
                        </a:blipFill>
                      </a:tcPr>
                    </a:tc>
                    <a:tc>
                      <a:txBody>
                        <a:bodyPr/>
                        <a:lstStyle/>
                        <a:p>
                          <a:endParaRPr lang="en-US"/>
                        </a:p>
                      </a:txBody>
                      <a:tcPr>
                        <a:blipFill>
                          <a:blip r:embed="rId2"/>
                          <a:stretch>
                            <a:fillRect l="-775000" t="-3448" r="-510417" b="-327586"/>
                          </a:stretch>
                        </a:blipFill>
                      </a:tcPr>
                    </a:tc>
                    <a:tc>
                      <a:txBody>
                        <a:bodyPr/>
                        <a:lstStyle/>
                        <a:p>
                          <a:endParaRPr lang="en-US"/>
                        </a:p>
                      </a:txBody>
                      <a:tcPr>
                        <a:blipFill>
                          <a:blip r:embed="rId2"/>
                          <a:stretch>
                            <a:fillRect l="-456522" t="-3448" r="-166304" b="-327586"/>
                          </a:stretch>
                        </a:blipFill>
                      </a:tcPr>
                    </a:tc>
                    <a:tc>
                      <a:txBody>
                        <a:bodyPr/>
                        <a:lstStyle/>
                        <a:p>
                          <a:endParaRPr lang="en-US"/>
                        </a:p>
                      </a:txBody>
                      <a:tcPr>
                        <a:blipFill>
                          <a:blip r:embed="rId2"/>
                          <a:stretch>
                            <a:fillRect l="-787692" t="-3448" r="-135385" b="-327586"/>
                          </a:stretch>
                        </a:blipFill>
                      </a:tcPr>
                    </a:tc>
                    <a:tc>
                      <a:txBody>
                        <a:bodyPr/>
                        <a:lstStyle/>
                        <a:p>
                          <a:endParaRPr lang="en-US"/>
                        </a:p>
                      </a:txBody>
                      <a:tcPr>
                        <a:blipFill>
                          <a:blip r:embed="rId2"/>
                          <a:stretch>
                            <a:fillRect l="-663218" t="-3448" r="-1149" b="-327586"/>
                          </a:stretch>
                        </a:blipFill>
                      </a:tcPr>
                    </a:tc>
                    <a:extLst>
                      <a:ext uri="{0D108BD9-81ED-4DB2-BD59-A6C34878D82A}">
                        <a16:rowId xmlns:a16="http://schemas.microsoft.com/office/drawing/2014/main" val="3657304271"/>
                      </a:ext>
                    </a:extLst>
                  </a:tr>
                  <a:tr h="370840">
                    <a:tc>
                      <a:txBody>
                        <a:bodyPr/>
                        <a:lstStyle/>
                        <a:p>
                          <a:pPr algn="ctr"/>
                          <a:r>
                            <a:rPr lang="en-US" dirty="0"/>
                            <a:t>1</a:t>
                          </a:r>
                        </a:p>
                      </a:txBody>
                      <a:tcPr/>
                    </a:tc>
                    <a:tc>
                      <a:txBody>
                        <a:bodyPr/>
                        <a:lstStyle/>
                        <a:p>
                          <a:pPr algn="ctr"/>
                          <a:r>
                            <a:rPr lang="en-US" dirty="0"/>
                            <a:t>0.33</a:t>
                          </a:r>
                        </a:p>
                      </a:txBody>
                      <a:tcPr/>
                    </a:tc>
                    <a:tc>
                      <a:txBody>
                        <a:bodyPr/>
                        <a:lstStyle/>
                        <a:p>
                          <a:pPr algn="ctr"/>
                          <a:r>
                            <a:rPr lang="en-US" dirty="0"/>
                            <a:t>0°</a:t>
                          </a:r>
                        </a:p>
                      </a:txBody>
                      <a:tcPr/>
                    </a:tc>
                    <a:tc>
                      <a:txBody>
                        <a:bodyPr/>
                        <a:lstStyle/>
                        <a:p>
                          <a:pPr algn="ctr"/>
                          <a:r>
                            <a:rPr lang="en-US" dirty="0"/>
                            <a:t>0.7</a:t>
                          </a:r>
                        </a:p>
                      </a:txBody>
                      <a:tcPr/>
                    </a:tc>
                    <a:tc>
                      <a:txBody>
                        <a:bodyPr/>
                        <a:lstStyle/>
                        <a:p>
                          <a:pPr algn="ctr"/>
                          <a:r>
                            <a:rPr lang="en-US" dirty="0"/>
                            <a:t>0.33</a:t>
                          </a:r>
                        </a:p>
                      </a:txBody>
                      <a:tcPr/>
                    </a:tc>
                    <a:tc>
                      <a:txBody>
                        <a:bodyPr/>
                        <a:lstStyle/>
                        <a:p>
                          <a:pPr algn="ctr"/>
                          <a:r>
                            <a:rPr lang="en-US" dirty="0"/>
                            <a:t>0.7</a:t>
                          </a:r>
                        </a:p>
                      </a:txBody>
                      <a:tcPr/>
                    </a:tc>
                    <a:tc>
                      <a:txBody>
                        <a:bodyPr/>
                        <a:lstStyle/>
                        <a:p>
                          <a:pPr algn="ctr"/>
                          <a:r>
                            <a:rPr lang="en-US" dirty="0"/>
                            <a:t>0°</a:t>
                          </a:r>
                        </a:p>
                      </a:txBody>
                      <a:tcPr/>
                    </a:tc>
                    <a:tc>
                      <a:txBody>
                        <a:bodyPr/>
                        <a:lstStyle/>
                        <a:p>
                          <a:pPr algn="ctr"/>
                          <a:r>
                            <a:rPr lang="en-US" dirty="0"/>
                            <a:t>0.7</a:t>
                          </a:r>
                        </a:p>
                      </a:txBody>
                      <a:tcPr/>
                    </a:tc>
                    <a:tc>
                      <a:txBody>
                        <a:bodyPr/>
                        <a:lstStyle/>
                        <a:p>
                          <a:pPr algn="ctr"/>
                          <a:r>
                            <a:rPr lang="en-US" dirty="0"/>
                            <a:t>0.55</a:t>
                          </a:r>
                        </a:p>
                      </a:txBody>
                      <a:tcPr/>
                    </a:tc>
                    <a:tc>
                      <a:txBody>
                        <a:bodyPr/>
                        <a:lstStyle/>
                        <a:p>
                          <a:pPr algn="ctr"/>
                          <a:r>
                            <a:rPr lang="en-US" dirty="0"/>
                            <a:t>0.89</a:t>
                          </a:r>
                        </a:p>
                      </a:txBody>
                      <a:tcPr/>
                    </a:tc>
                    <a:extLst>
                      <a:ext uri="{0D108BD9-81ED-4DB2-BD59-A6C34878D82A}">
                        <a16:rowId xmlns:a16="http://schemas.microsoft.com/office/drawing/2014/main" val="2328675202"/>
                      </a:ext>
                    </a:extLst>
                  </a:tr>
                  <a:tr h="370840">
                    <a:tc>
                      <a:txBody>
                        <a:bodyPr/>
                        <a:lstStyle/>
                        <a:p>
                          <a:pPr algn="ctr"/>
                          <a:r>
                            <a:rPr lang="en-US" dirty="0"/>
                            <a:t>2</a:t>
                          </a:r>
                        </a:p>
                      </a:txBody>
                      <a:tcPr/>
                    </a:tc>
                    <a:tc>
                      <a:txBody>
                        <a:bodyPr/>
                        <a:lstStyle/>
                        <a:p>
                          <a:pPr algn="ctr"/>
                          <a:r>
                            <a:rPr lang="en-US" dirty="0"/>
                            <a:t>0.33</a:t>
                          </a:r>
                        </a:p>
                      </a:txBody>
                      <a:tcPr/>
                    </a:tc>
                    <a:tc>
                      <a:txBody>
                        <a:bodyPr/>
                        <a:lstStyle/>
                        <a:p>
                          <a:pPr algn="ctr"/>
                          <a:r>
                            <a:rPr lang="en-US" dirty="0"/>
                            <a:t>-45°</a:t>
                          </a:r>
                        </a:p>
                      </a:txBody>
                      <a:tcPr/>
                    </a:tc>
                    <a:tc>
                      <a:txBody>
                        <a:bodyPr/>
                        <a:lstStyle/>
                        <a:p>
                          <a:pPr algn="ctr"/>
                          <a:r>
                            <a:rPr lang="en-US" dirty="0"/>
                            <a:t>0.15</a:t>
                          </a:r>
                        </a:p>
                      </a:txBody>
                      <a:tcPr/>
                    </a:tc>
                    <a:tc>
                      <a:txBody>
                        <a:bodyPr/>
                        <a:lstStyle/>
                        <a:p>
                          <a:pPr algn="ctr"/>
                          <a:r>
                            <a:rPr lang="en-US" dirty="0"/>
                            <a:t>0.33</a:t>
                          </a:r>
                        </a:p>
                      </a:txBody>
                      <a:tcPr/>
                    </a:tc>
                    <a:tc>
                      <a:txBody>
                        <a:bodyPr/>
                        <a:lstStyle/>
                        <a:p>
                          <a:pPr algn="ctr"/>
                          <a:r>
                            <a:rPr lang="en-US" dirty="0"/>
                            <a:t>0.15</a:t>
                          </a:r>
                        </a:p>
                      </a:txBody>
                      <a:tcPr/>
                    </a:tc>
                    <a:tc>
                      <a:txBody>
                        <a:bodyPr/>
                        <a:lstStyle/>
                        <a:p>
                          <a:pPr algn="ctr"/>
                          <a:r>
                            <a:rPr lang="en-US" dirty="0"/>
                            <a:t>-90°</a:t>
                          </a:r>
                        </a:p>
                      </a:txBody>
                      <a:tcPr/>
                    </a:tc>
                    <a:tc>
                      <a:txBody>
                        <a:bodyPr/>
                        <a:lstStyle/>
                        <a:p>
                          <a:pPr algn="ctr"/>
                          <a:r>
                            <a:rPr lang="en-US" dirty="0"/>
                            <a:t>0.05</a:t>
                          </a:r>
                        </a:p>
                      </a:txBody>
                      <a:tcPr/>
                    </a:tc>
                    <a:tc>
                      <a:txBody>
                        <a:bodyPr/>
                        <a:lstStyle/>
                        <a:p>
                          <a:pPr algn="ctr"/>
                          <a:r>
                            <a:rPr lang="en-US" dirty="0"/>
                            <a:t>0.55</a:t>
                          </a:r>
                        </a:p>
                      </a:txBody>
                      <a:tcPr/>
                    </a:tc>
                    <a:tc>
                      <a:txBody>
                        <a:bodyPr/>
                        <a:lstStyle/>
                        <a:p>
                          <a:pPr algn="ctr"/>
                          <a:r>
                            <a:rPr lang="en-US" dirty="0"/>
                            <a:t>0.01</a:t>
                          </a:r>
                        </a:p>
                      </a:txBody>
                      <a:tcPr/>
                    </a:tc>
                    <a:extLst>
                      <a:ext uri="{0D108BD9-81ED-4DB2-BD59-A6C34878D82A}">
                        <a16:rowId xmlns:a16="http://schemas.microsoft.com/office/drawing/2014/main" val="3693238452"/>
                      </a:ext>
                    </a:extLst>
                  </a:tr>
                  <a:tr h="370840">
                    <a:tc>
                      <a:txBody>
                        <a:bodyPr/>
                        <a:lstStyle/>
                        <a:p>
                          <a:pPr algn="ctr"/>
                          <a:r>
                            <a:rPr lang="en-US" dirty="0"/>
                            <a:t>3</a:t>
                          </a:r>
                        </a:p>
                      </a:txBody>
                      <a:tcPr/>
                    </a:tc>
                    <a:tc>
                      <a:txBody>
                        <a:bodyPr/>
                        <a:lstStyle/>
                        <a:p>
                          <a:pPr algn="ctr"/>
                          <a:r>
                            <a:rPr lang="en-US" dirty="0"/>
                            <a:t>0.33</a:t>
                          </a:r>
                        </a:p>
                      </a:txBody>
                      <a:tcPr/>
                    </a:tc>
                    <a:tc>
                      <a:txBody>
                        <a:bodyPr/>
                        <a:lstStyle/>
                        <a:p>
                          <a:pPr algn="ctr"/>
                          <a:r>
                            <a:rPr lang="en-US" dirty="0"/>
                            <a:t>45°</a:t>
                          </a:r>
                        </a:p>
                      </a:txBody>
                      <a:tcPr/>
                    </a:tc>
                    <a:tc>
                      <a:txBody>
                        <a:bodyPr/>
                        <a:lstStyle/>
                        <a:p>
                          <a:pPr algn="ctr"/>
                          <a:r>
                            <a:rPr lang="en-US" dirty="0"/>
                            <a:t>0.15</a:t>
                          </a:r>
                        </a:p>
                      </a:txBody>
                      <a:tcPr/>
                    </a:tc>
                    <a:tc>
                      <a:txBody>
                        <a:bodyPr/>
                        <a:lstStyle/>
                        <a:p>
                          <a:pPr algn="ctr"/>
                          <a:r>
                            <a:rPr lang="en-US" dirty="0"/>
                            <a:t>0.33</a:t>
                          </a:r>
                        </a:p>
                      </a:txBody>
                      <a:tcPr/>
                    </a:tc>
                    <a:tc>
                      <a:txBody>
                        <a:bodyPr/>
                        <a:lstStyle/>
                        <a:p>
                          <a:pPr algn="ctr"/>
                          <a:r>
                            <a:rPr lang="en-US" dirty="0"/>
                            <a:t>0.15</a:t>
                          </a:r>
                        </a:p>
                      </a:txBody>
                      <a:tcPr/>
                    </a:tc>
                    <a:tc>
                      <a:txBody>
                        <a:bodyPr/>
                        <a:lstStyle/>
                        <a:p>
                          <a:pPr algn="ctr"/>
                          <a:r>
                            <a:rPr lang="en-US" dirty="0"/>
                            <a:t>20°</a:t>
                          </a:r>
                        </a:p>
                      </a:txBody>
                      <a:tcPr/>
                    </a:tc>
                    <a:tc>
                      <a:txBody>
                        <a:bodyPr/>
                        <a:lstStyle/>
                        <a:p>
                          <a:pPr algn="ctr"/>
                          <a:r>
                            <a:rPr lang="en-US" dirty="0"/>
                            <a:t>0.35</a:t>
                          </a:r>
                        </a:p>
                      </a:txBody>
                      <a:tcPr/>
                    </a:tc>
                    <a:tc>
                      <a:txBody>
                        <a:bodyPr/>
                        <a:lstStyle/>
                        <a:p>
                          <a:pPr algn="ctr"/>
                          <a:r>
                            <a:rPr lang="en-US" dirty="0"/>
                            <a:t>0.55</a:t>
                          </a:r>
                        </a:p>
                      </a:txBody>
                      <a:tcPr/>
                    </a:tc>
                    <a:tc>
                      <a:txBody>
                        <a:bodyPr/>
                        <a:lstStyle/>
                        <a:p>
                          <a:pPr algn="ctr"/>
                          <a:r>
                            <a:rPr lang="en-US" dirty="0"/>
                            <a:t>0.1</a:t>
                          </a:r>
                        </a:p>
                      </a:txBody>
                      <a:tcPr/>
                    </a:tc>
                    <a:extLst>
                      <a:ext uri="{0D108BD9-81ED-4DB2-BD59-A6C34878D82A}">
                        <a16:rowId xmlns:a16="http://schemas.microsoft.com/office/drawing/2014/main" val="1631480261"/>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901C291-C0D4-6049-85DA-6BC6969E2AA5}"/>
                  </a:ext>
                </a:extLst>
              </p:cNvPr>
              <p:cNvSpPr txBox="1"/>
              <p:nvPr/>
            </p:nvSpPr>
            <p:spPr>
              <a:xfrm>
                <a:off x="2218646" y="4517724"/>
                <a:ext cx="3844066" cy="912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𝑖</m:t>
                              </m:r>
                            </m:sub>
                          </m:sSub>
                        </m:e>
                        <m:e>
                          <m:r>
                            <a:rPr lang="en-US" sz="2800" b="0" i="1" smtClean="0">
                              <a:latin typeface="Cambria Math" panose="02040503050406030204" pitchFamily="18" charset="0"/>
                            </a:rPr>
                            <m:t>𝐷</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𝐷</m:t>
                              </m:r>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𝑃</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𝐸</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num>
                        <m:den>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𝐷</m:t>
                          </m:r>
                          <m:r>
                            <a:rPr lang="en-US" sz="2800" b="0" i="1" smtClean="0">
                              <a:latin typeface="Cambria Math" panose="02040503050406030204" pitchFamily="18" charset="0"/>
                            </a:rPr>
                            <m:t>)</m:t>
                          </m:r>
                        </m:den>
                      </m:f>
                    </m:oMath>
                  </m:oMathPara>
                </a14:m>
                <a:endParaRPr lang="en-US" sz="2800" dirty="0"/>
              </a:p>
            </p:txBody>
          </p:sp>
        </mc:Choice>
        <mc:Fallback xmlns="">
          <p:sp>
            <p:nvSpPr>
              <p:cNvPr id="6" name="TextBox 5">
                <a:extLst>
                  <a:ext uri="{FF2B5EF4-FFF2-40B4-BE49-F238E27FC236}">
                    <a16:creationId xmlns:a16="http://schemas.microsoft.com/office/drawing/2014/main" id="{7901C291-C0D4-6049-85DA-6BC6969E2AA5}"/>
                  </a:ext>
                </a:extLst>
              </p:cNvPr>
              <p:cNvSpPr txBox="1">
                <a:spLocks noRot="1" noChangeAspect="1" noMove="1" noResize="1" noEditPoints="1" noAdjustHandles="1" noChangeArrowheads="1" noChangeShapeType="1" noTextEdit="1"/>
              </p:cNvSpPr>
              <p:nvPr/>
            </p:nvSpPr>
            <p:spPr>
              <a:xfrm>
                <a:off x="2218646" y="4517724"/>
                <a:ext cx="3844066" cy="912622"/>
              </a:xfrm>
              <a:prstGeom prst="rect">
                <a:avLst/>
              </a:prstGeom>
              <a:blipFill>
                <a:blip r:embed="rId3"/>
                <a:stretch>
                  <a:fillRect l="-1650" t="-2740" r="-2640" b="-15068"/>
                </a:stretch>
              </a:blipFill>
            </p:spPr>
            <p:txBody>
              <a:bodyPr/>
              <a:lstStyle/>
              <a:p>
                <a:r>
                  <a:rPr lang="en-US">
                    <a:noFill/>
                  </a:rPr>
                  <a:t> </a:t>
                </a:r>
              </a:p>
            </p:txBody>
          </p:sp>
        </mc:Fallback>
      </mc:AlternateContent>
    </p:spTree>
    <p:extLst>
      <p:ext uri="{BB962C8B-B14F-4D97-AF65-F5344CB8AC3E}">
        <p14:creationId xmlns:p14="http://schemas.microsoft.com/office/powerpoint/2010/main" val="3086313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CDE2D0-29FB-824D-818F-26AE5B3249BC}"/>
              </a:ext>
            </a:extLst>
          </p:cNvPr>
          <p:cNvSpPr/>
          <p:nvPr/>
        </p:nvSpPr>
        <p:spPr>
          <a:xfrm>
            <a:off x="695498" y="2039791"/>
            <a:ext cx="7598270" cy="2820967"/>
          </a:xfrm>
          <a:prstGeom prst="rect">
            <a:avLst/>
          </a:prstGeom>
          <a:solidFill>
            <a:schemeClr val="accent3">
              <a:lumMod val="20000"/>
              <a:lumOff val="80000"/>
            </a:schemeClr>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Confidence</a:t>
            </a:r>
          </a:p>
        </p:txBody>
      </p:sp>
      <p:graphicFrame>
        <p:nvGraphicFramePr>
          <p:cNvPr id="5" name="Content Placeholder 4">
            <a:extLst>
              <a:ext uri="{FF2B5EF4-FFF2-40B4-BE49-F238E27FC236}">
                <a16:creationId xmlns:a16="http://schemas.microsoft.com/office/drawing/2014/main" id="{1DABC5FE-CAA2-AF45-A851-092858E21F4E}"/>
              </a:ext>
            </a:extLst>
          </p:cNvPr>
          <p:cNvGraphicFramePr>
            <a:graphicFrameLocks noGrp="1"/>
          </p:cNvGraphicFramePr>
          <p:nvPr>
            <p:ph idx="1"/>
            <p:extLst>
              <p:ext uri="{D42A27DB-BD31-4B8C-83A1-F6EECF244321}">
                <p14:modId xmlns:p14="http://schemas.microsoft.com/office/powerpoint/2010/main" val="1826255568"/>
              </p:ext>
            </p:extLst>
          </p:nvPr>
        </p:nvGraphicFramePr>
        <p:xfrm>
          <a:off x="1040330" y="2979821"/>
          <a:ext cx="7063339" cy="1483360"/>
        </p:xfrm>
        <a:graphic>
          <a:graphicData uri="http://schemas.openxmlformats.org/drawingml/2006/table">
            <a:tbl>
              <a:tblPr firstRow="1" firstCol="1" bandRow="1">
                <a:tableStyleId>{F5AB1C69-6EDB-4FF4-983F-18BD219EF322}</a:tableStyleId>
              </a:tblPr>
              <a:tblGrid>
                <a:gridCol w="2125579">
                  <a:extLst>
                    <a:ext uri="{9D8B030D-6E8A-4147-A177-3AD203B41FA5}">
                      <a16:colId xmlns:a16="http://schemas.microsoft.com/office/drawing/2014/main" val="2607519752"/>
                    </a:ext>
                  </a:extLst>
                </a:gridCol>
                <a:gridCol w="1645920">
                  <a:extLst>
                    <a:ext uri="{9D8B030D-6E8A-4147-A177-3AD203B41FA5}">
                      <a16:colId xmlns:a16="http://schemas.microsoft.com/office/drawing/2014/main" val="1297411184"/>
                    </a:ext>
                  </a:extLst>
                </a:gridCol>
                <a:gridCol w="1645920">
                  <a:extLst>
                    <a:ext uri="{9D8B030D-6E8A-4147-A177-3AD203B41FA5}">
                      <a16:colId xmlns:a16="http://schemas.microsoft.com/office/drawing/2014/main" val="3101780424"/>
                    </a:ext>
                  </a:extLst>
                </a:gridCol>
                <a:gridCol w="1645920">
                  <a:extLst>
                    <a:ext uri="{9D8B030D-6E8A-4147-A177-3AD203B41FA5}">
                      <a16:colId xmlns:a16="http://schemas.microsoft.com/office/drawing/2014/main" val="2192624058"/>
                    </a:ext>
                  </a:extLst>
                </a:gridCol>
              </a:tblGrid>
              <a:tr h="370840">
                <a:tc>
                  <a:txBody>
                    <a:bodyPr/>
                    <a:lstStyle/>
                    <a:p>
                      <a:endParaRPr lang="en-US" dirty="0"/>
                    </a:p>
                  </a:txBody>
                  <a:tcPr/>
                </a:tc>
                <a:tc>
                  <a:txBody>
                    <a:bodyPr/>
                    <a:lstStyle/>
                    <a:p>
                      <a:r>
                        <a:rPr lang="en-US" dirty="0"/>
                        <a:t>10°</a:t>
                      </a:r>
                    </a:p>
                  </a:txBody>
                  <a:tcPr/>
                </a:tc>
                <a:tc>
                  <a:txBody>
                    <a:bodyPr/>
                    <a:lstStyle/>
                    <a:p>
                      <a:r>
                        <a:rPr lang="en-US" dirty="0"/>
                        <a:t>25°</a:t>
                      </a:r>
                    </a:p>
                  </a:txBody>
                  <a:tcPr/>
                </a:tc>
                <a:tc>
                  <a:txBody>
                    <a:bodyPr/>
                    <a:lstStyle/>
                    <a:p>
                      <a:r>
                        <a:rPr lang="en-US"/>
                        <a:t>50°</a:t>
                      </a:r>
                      <a:endParaRPr lang="en-US" dirty="0"/>
                    </a:p>
                  </a:txBody>
                  <a:tcPr/>
                </a:tc>
                <a:extLst>
                  <a:ext uri="{0D108BD9-81ED-4DB2-BD59-A6C34878D82A}">
                    <a16:rowId xmlns:a16="http://schemas.microsoft.com/office/drawing/2014/main" val="556849905"/>
                  </a:ext>
                </a:extLst>
              </a:tr>
              <a:tr h="370840">
                <a:tc>
                  <a:txBody>
                    <a:bodyPr/>
                    <a:lstStyle/>
                    <a:p>
                      <a:r>
                        <a:rPr lang="en-US" dirty="0"/>
                        <a:t>10°</a:t>
                      </a:r>
                    </a:p>
                  </a:txBody>
                  <a:tcPr/>
                </a:tc>
                <a:tc>
                  <a:txBody>
                    <a:bodyPr/>
                    <a:lstStyle/>
                    <a:p>
                      <a:r>
                        <a:rPr lang="en-US" dirty="0"/>
                        <a:t>6 </a:t>
                      </a:r>
                    </a:p>
                  </a:txBody>
                  <a:tcPr/>
                </a:tc>
                <a:tc>
                  <a:txBody>
                    <a:bodyPr/>
                    <a:lstStyle/>
                    <a:p>
                      <a:r>
                        <a:rPr lang="en-US" dirty="0"/>
                        <a:t>43</a:t>
                      </a:r>
                    </a:p>
                  </a:txBody>
                  <a:tcPr/>
                </a:tc>
                <a:tc>
                  <a:txBody>
                    <a:bodyPr/>
                    <a:lstStyle/>
                    <a:p>
                      <a:r>
                        <a:rPr lang="en-US" dirty="0"/>
                        <a:t>60</a:t>
                      </a:r>
                    </a:p>
                  </a:txBody>
                  <a:tcPr/>
                </a:tc>
                <a:extLst>
                  <a:ext uri="{0D108BD9-81ED-4DB2-BD59-A6C34878D82A}">
                    <a16:rowId xmlns:a16="http://schemas.microsoft.com/office/drawing/2014/main" val="2439851419"/>
                  </a:ext>
                </a:extLst>
              </a:tr>
              <a:tr h="370840">
                <a:tc>
                  <a:txBody>
                    <a:bodyPr/>
                    <a:lstStyle/>
                    <a:p>
                      <a:r>
                        <a:rPr lang="en-US" dirty="0"/>
                        <a:t>30°</a:t>
                      </a:r>
                    </a:p>
                  </a:txBody>
                  <a:tcPr/>
                </a:tc>
                <a:tc>
                  <a:txBody>
                    <a:bodyPr/>
                    <a:lstStyle/>
                    <a:p>
                      <a:r>
                        <a:rPr lang="en-US" dirty="0"/>
                        <a:t>1</a:t>
                      </a:r>
                    </a:p>
                  </a:txBody>
                  <a:tcPr/>
                </a:tc>
                <a:tc>
                  <a:txBody>
                    <a:bodyPr/>
                    <a:lstStyle/>
                    <a:p>
                      <a:r>
                        <a:rPr lang="en-US" dirty="0"/>
                        <a:t>5</a:t>
                      </a:r>
                    </a:p>
                  </a:txBody>
                  <a:tcPr/>
                </a:tc>
                <a:tc>
                  <a:txBody>
                    <a:bodyPr/>
                    <a:lstStyle/>
                    <a:p>
                      <a:r>
                        <a:rPr lang="en-US" dirty="0"/>
                        <a:t>14</a:t>
                      </a:r>
                    </a:p>
                  </a:txBody>
                  <a:tcPr/>
                </a:tc>
                <a:extLst>
                  <a:ext uri="{0D108BD9-81ED-4DB2-BD59-A6C34878D82A}">
                    <a16:rowId xmlns:a16="http://schemas.microsoft.com/office/drawing/2014/main" val="2655397824"/>
                  </a:ext>
                </a:extLst>
              </a:tr>
              <a:tr h="370840">
                <a:tc>
                  <a:txBody>
                    <a:bodyPr/>
                    <a:lstStyle/>
                    <a:p>
                      <a:r>
                        <a:rPr lang="en-US" dirty="0"/>
                        <a:t>45°</a:t>
                      </a:r>
                    </a:p>
                  </a:txBody>
                  <a:tcPr/>
                </a:tc>
                <a:tc>
                  <a:txBody>
                    <a:bodyPr/>
                    <a:lstStyle/>
                    <a:p>
                      <a:r>
                        <a:rPr lang="en-US" dirty="0"/>
                        <a:t>1</a:t>
                      </a:r>
                    </a:p>
                  </a:txBody>
                  <a:tcPr/>
                </a:tc>
                <a:tc>
                  <a:txBody>
                    <a:bodyPr/>
                    <a:lstStyle/>
                    <a:p>
                      <a:r>
                        <a:rPr lang="en-US" dirty="0"/>
                        <a:t>1</a:t>
                      </a:r>
                    </a:p>
                  </a:txBody>
                  <a:tcPr/>
                </a:tc>
                <a:tc>
                  <a:txBody>
                    <a:bodyPr/>
                    <a:lstStyle/>
                    <a:p>
                      <a:r>
                        <a:rPr lang="en-US" dirty="0"/>
                        <a:t>6</a:t>
                      </a:r>
                    </a:p>
                  </a:txBody>
                  <a:tcPr/>
                </a:tc>
                <a:extLst>
                  <a:ext uri="{0D108BD9-81ED-4DB2-BD59-A6C34878D82A}">
                    <a16:rowId xmlns:a16="http://schemas.microsoft.com/office/drawing/2014/main" val="1797328232"/>
                  </a:ext>
                </a:extLst>
              </a:tr>
            </a:tbl>
          </a:graphicData>
        </a:graphic>
      </p:graphicFrame>
      <p:sp>
        <p:nvSpPr>
          <p:cNvPr id="4" name="Slide Number Placeholder 3">
            <a:extLst>
              <a:ext uri="{FF2B5EF4-FFF2-40B4-BE49-F238E27FC236}">
                <a16:creationId xmlns:a16="http://schemas.microsoft.com/office/drawing/2014/main" id="{DD26F77B-52C8-DE4A-8548-6AEFC1792676}"/>
              </a:ext>
            </a:extLst>
          </p:cNvPr>
          <p:cNvSpPr>
            <a:spLocks noGrp="1"/>
          </p:cNvSpPr>
          <p:nvPr>
            <p:ph type="sldNum" sz="quarter" idx="12"/>
          </p:nvPr>
        </p:nvSpPr>
        <p:spPr/>
        <p:txBody>
          <a:bodyPr/>
          <a:lstStyle/>
          <a:p>
            <a:fld id="{051C7006-7120-F341-A188-F97DDD913081}" type="slidenum">
              <a:rPr lang="en-US" smtClean="0"/>
              <a:pPr/>
              <a:t>53</a:t>
            </a:fld>
            <a:endParaRPr lang="en-US" dirty="0"/>
          </a:p>
        </p:txBody>
      </p:sp>
      <p:sp>
        <p:nvSpPr>
          <p:cNvPr id="6" name="TextBox 5">
            <a:extLst>
              <a:ext uri="{FF2B5EF4-FFF2-40B4-BE49-F238E27FC236}">
                <a16:creationId xmlns:a16="http://schemas.microsoft.com/office/drawing/2014/main" id="{89506C8B-FEC0-3544-8B9D-D8EAEF07DE38}"/>
              </a:ext>
            </a:extLst>
          </p:cNvPr>
          <p:cNvSpPr txBox="1"/>
          <p:nvPr/>
        </p:nvSpPr>
        <p:spPr>
          <a:xfrm>
            <a:off x="2375404" y="2037325"/>
            <a:ext cx="4393190" cy="523220"/>
          </a:xfrm>
          <a:prstGeom prst="rect">
            <a:avLst/>
          </a:prstGeom>
          <a:noFill/>
        </p:spPr>
        <p:txBody>
          <a:bodyPr wrap="none" rtlCol="0">
            <a:spAutoFit/>
          </a:bodyPr>
          <a:lstStyle/>
          <a:p>
            <a:r>
              <a:rPr lang="en-US" sz="2800" dirty="0"/>
              <a:t>Iterations to 80% Confidence</a:t>
            </a:r>
          </a:p>
        </p:txBody>
      </p:sp>
      <p:sp>
        <p:nvSpPr>
          <p:cNvPr id="7" name="TextBox 6">
            <a:extLst>
              <a:ext uri="{FF2B5EF4-FFF2-40B4-BE49-F238E27FC236}">
                <a16:creationId xmlns:a16="http://schemas.microsoft.com/office/drawing/2014/main" id="{A9B42815-5D74-BF4B-9AF7-846005B6CC98}"/>
              </a:ext>
            </a:extLst>
          </p:cNvPr>
          <p:cNvSpPr txBox="1"/>
          <p:nvPr/>
        </p:nvSpPr>
        <p:spPr>
          <a:xfrm>
            <a:off x="3734969" y="2659478"/>
            <a:ext cx="1888659" cy="369332"/>
          </a:xfrm>
          <a:prstGeom prst="rect">
            <a:avLst/>
          </a:prstGeom>
          <a:noFill/>
        </p:spPr>
        <p:txBody>
          <a:bodyPr wrap="none" rtlCol="0">
            <a:spAutoFit/>
          </a:bodyPr>
          <a:lstStyle/>
          <a:p>
            <a:r>
              <a:rPr lang="en-US" dirty="0"/>
              <a:t>Gaussian Variance</a:t>
            </a:r>
          </a:p>
        </p:txBody>
      </p:sp>
      <p:sp>
        <p:nvSpPr>
          <p:cNvPr id="8" name="TextBox 7">
            <a:extLst>
              <a:ext uri="{FF2B5EF4-FFF2-40B4-BE49-F238E27FC236}">
                <a16:creationId xmlns:a16="http://schemas.microsoft.com/office/drawing/2014/main" id="{7717CFFA-8539-764A-A611-1DAFF5A58734}"/>
              </a:ext>
            </a:extLst>
          </p:cNvPr>
          <p:cNvSpPr txBox="1"/>
          <p:nvPr/>
        </p:nvSpPr>
        <p:spPr>
          <a:xfrm rot="16200000">
            <a:off x="-132870" y="3536835"/>
            <a:ext cx="2026067" cy="369332"/>
          </a:xfrm>
          <a:prstGeom prst="rect">
            <a:avLst/>
          </a:prstGeom>
          <a:noFill/>
        </p:spPr>
        <p:txBody>
          <a:bodyPr wrap="none" rtlCol="0">
            <a:spAutoFit/>
          </a:bodyPr>
          <a:lstStyle/>
          <a:p>
            <a:r>
              <a:rPr lang="en-US" dirty="0"/>
              <a:t>Angle of Separation</a:t>
            </a:r>
          </a:p>
        </p:txBody>
      </p:sp>
    </p:spTree>
    <p:extLst>
      <p:ext uri="{BB962C8B-B14F-4D97-AF65-F5344CB8AC3E}">
        <p14:creationId xmlns:p14="http://schemas.microsoft.com/office/powerpoint/2010/main" val="3851784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Fusion – Example Three</a:t>
            </a:r>
          </a:p>
        </p:txBody>
      </p:sp>
      <p:sp>
        <p:nvSpPr>
          <p:cNvPr id="4" name="Slide Number Placeholder 3">
            <a:extLst>
              <a:ext uri="{FF2B5EF4-FFF2-40B4-BE49-F238E27FC236}">
                <a16:creationId xmlns:a16="http://schemas.microsoft.com/office/drawing/2014/main" id="{9F789207-2C42-7C42-85C3-CE93E2ACF047}"/>
              </a:ext>
            </a:extLst>
          </p:cNvPr>
          <p:cNvSpPr>
            <a:spLocks noGrp="1"/>
          </p:cNvSpPr>
          <p:nvPr>
            <p:ph type="sldNum" sz="quarter" idx="12"/>
          </p:nvPr>
        </p:nvSpPr>
        <p:spPr/>
        <p:txBody>
          <a:bodyPr/>
          <a:lstStyle/>
          <a:p>
            <a:fld id="{051C7006-7120-F341-A188-F97DDD913081}" type="slidenum">
              <a:rPr lang="en-US" smtClean="0"/>
              <a:pPr/>
              <a:t>54</a:t>
            </a:fld>
            <a:endParaRPr lang="en-US" dirty="0"/>
          </a:p>
        </p:txBody>
      </p:sp>
      <p:pic>
        <p:nvPicPr>
          <p:cNvPr id="8" name="boston1_fused">
            <a:hlinkClick r:id="" action="ppaction://media"/>
            <a:extLst>
              <a:ext uri="{FF2B5EF4-FFF2-40B4-BE49-F238E27FC236}">
                <a16:creationId xmlns:a16="http://schemas.microsoft.com/office/drawing/2014/main" id="{2DDB2178-20BB-FF4A-811D-D01829492B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379833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Overview</a:t>
            </a:r>
          </a:p>
        </p:txBody>
      </p:sp>
      <p:pic>
        <p:nvPicPr>
          <p:cNvPr id="4" name="Content Placeholder 8">
            <a:extLst>
              <a:ext uri="{FF2B5EF4-FFF2-40B4-BE49-F238E27FC236}">
                <a16:creationId xmlns:a16="http://schemas.microsoft.com/office/drawing/2014/main" id="{ABB11CD3-2EBE-314C-8279-14E1DD9CA09E}"/>
              </a:ext>
            </a:extLst>
          </p:cNvPr>
          <p:cNvPicPr>
            <a:picLocks noChangeAspect="1"/>
          </p:cNvPicPr>
          <p:nvPr/>
        </p:nvPicPr>
        <p:blipFill>
          <a:blip r:embed="rId3"/>
          <a:stretch>
            <a:fillRect/>
          </a:stretch>
        </p:blipFill>
        <p:spPr>
          <a:xfrm>
            <a:off x="256117" y="1754218"/>
            <a:ext cx="8631766" cy="2985422"/>
          </a:xfrm>
          <a:prstGeom prst="rect">
            <a:avLst/>
          </a:prstGeom>
        </p:spPr>
      </p:pic>
      <p:sp>
        <p:nvSpPr>
          <p:cNvPr id="3" name="Slide Number Placeholder 2">
            <a:extLst>
              <a:ext uri="{FF2B5EF4-FFF2-40B4-BE49-F238E27FC236}">
                <a16:creationId xmlns:a16="http://schemas.microsoft.com/office/drawing/2014/main" id="{1D791263-B312-3444-903D-13DEDB0717FC}"/>
              </a:ext>
            </a:extLst>
          </p:cNvPr>
          <p:cNvSpPr>
            <a:spLocks noGrp="1"/>
          </p:cNvSpPr>
          <p:nvPr>
            <p:ph type="sldNum" sz="quarter" idx="12"/>
          </p:nvPr>
        </p:nvSpPr>
        <p:spPr/>
        <p:txBody>
          <a:bodyPr/>
          <a:lstStyle/>
          <a:p>
            <a:fld id="{051C7006-7120-F341-A188-F97DDD913081}" type="slidenum">
              <a:rPr lang="en-US" smtClean="0"/>
              <a:pPr/>
              <a:t>55</a:t>
            </a:fld>
            <a:endParaRPr lang="en-US" dirty="0"/>
          </a:p>
        </p:txBody>
      </p:sp>
    </p:spTree>
    <p:extLst>
      <p:ext uri="{BB962C8B-B14F-4D97-AF65-F5344CB8AC3E}">
        <p14:creationId xmlns:p14="http://schemas.microsoft.com/office/powerpoint/2010/main" val="1341246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Contributions</a:t>
            </a:r>
          </a:p>
        </p:txBody>
      </p:sp>
      <p:sp>
        <p:nvSpPr>
          <p:cNvPr id="3" name="Content Placeholder 2"/>
          <p:cNvSpPr>
            <a:spLocks noGrp="1"/>
          </p:cNvSpPr>
          <p:nvPr>
            <p:ph idx="1"/>
          </p:nvPr>
        </p:nvSpPr>
        <p:spPr/>
        <p:txBody>
          <a:bodyPr/>
          <a:lstStyle/>
          <a:p>
            <a:r>
              <a:rPr lang="en-US" dirty="0"/>
              <a:t>Combine state-of-the-art visual detection and tracking methods</a:t>
            </a:r>
          </a:p>
          <a:p>
            <a:r>
              <a:rPr lang="en-US" dirty="0"/>
              <a:t>Train a detector-ambiguous directional estimator </a:t>
            </a:r>
          </a:p>
          <a:p>
            <a:r>
              <a:rPr lang="en-US" dirty="0"/>
              <a:t>Fuse into a modular, real time, pedestrian proof of concept algorithm</a:t>
            </a:r>
          </a:p>
        </p:txBody>
      </p:sp>
      <p:sp>
        <p:nvSpPr>
          <p:cNvPr id="4" name="Slide Number Placeholder 3">
            <a:extLst>
              <a:ext uri="{FF2B5EF4-FFF2-40B4-BE49-F238E27FC236}">
                <a16:creationId xmlns:a16="http://schemas.microsoft.com/office/drawing/2014/main" id="{93062F49-B36F-5646-B487-AE03DF707B7B}"/>
              </a:ext>
            </a:extLst>
          </p:cNvPr>
          <p:cNvSpPr>
            <a:spLocks noGrp="1"/>
          </p:cNvSpPr>
          <p:nvPr>
            <p:ph type="sldNum" sz="quarter" idx="12"/>
          </p:nvPr>
        </p:nvSpPr>
        <p:spPr/>
        <p:txBody>
          <a:bodyPr/>
          <a:lstStyle/>
          <a:p>
            <a:fld id="{051C7006-7120-F341-A188-F97DDD913081}" type="slidenum">
              <a:rPr lang="en-US" smtClean="0"/>
              <a:pPr/>
              <a:t>56</a:t>
            </a:fld>
            <a:endParaRPr lang="en-US" dirty="0"/>
          </a:p>
        </p:txBody>
      </p:sp>
    </p:spTree>
    <p:extLst>
      <p:ext uri="{BB962C8B-B14F-4D97-AF65-F5344CB8AC3E}">
        <p14:creationId xmlns:p14="http://schemas.microsoft.com/office/powerpoint/2010/main" val="887696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p:txBody>
          <a:bodyPr/>
          <a:lstStyle/>
          <a:p>
            <a:r>
              <a:rPr lang="en-US" dirty="0"/>
              <a:t>Improve regression accuracy</a:t>
            </a:r>
          </a:p>
          <a:p>
            <a:r>
              <a:rPr lang="en-US" dirty="0"/>
              <a:t>Evaluate direction estimation with more training data</a:t>
            </a:r>
          </a:p>
          <a:p>
            <a:r>
              <a:rPr lang="en-US" dirty="0"/>
              <a:t>Update state-of-the-art visual tracking methods</a:t>
            </a:r>
          </a:p>
          <a:p>
            <a:r>
              <a:rPr lang="en-US" dirty="0"/>
              <a:t>Evaluate the fusion method on simultaneous nuclear and visual data</a:t>
            </a:r>
          </a:p>
        </p:txBody>
      </p:sp>
      <p:sp>
        <p:nvSpPr>
          <p:cNvPr id="4" name="Slide Number Placeholder 3">
            <a:extLst>
              <a:ext uri="{FF2B5EF4-FFF2-40B4-BE49-F238E27FC236}">
                <a16:creationId xmlns:a16="http://schemas.microsoft.com/office/drawing/2014/main" id="{0AB8079A-604A-1248-AEA2-8E4B2AD1A0A9}"/>
              </a:ext>
            </a:extLst>
          </p:cNvPr>
          <p:cNvSpPr>
            <a:spLocks noGrp="1"/>
          </p:cNvSpPr>
          <p:nvPr>
            <p:ph type="sldNum" sz="quarter" idx="12"/>
          </p:nvPr>
        </p:nvSpPr>
        <p:spPr/>
        <p:txBody>
          <a:bodyPr/>
          <a:lstStyle/>
          <a:p>
            <a:fld id="{051C7006-7120-F341-A188-F97DDD913081}" type="slidenum">
              <a:rPr lang="en-US" smtClean="0"/>
              <a:pPr/>
              <a:t>57</a:t>
            </a:fld>
            <a:endParaRPr lang="en-US" dirty="0"/>
          </a:p>
        </p:txBody>
      </p:sp>
    </p:spTree>
    <p:extLst>
      <p:ext uri="{BB962C8B-B14F-4D97-AF65-F5344CB8AC3E}">
        <p14:creationId xmlns:p14="http://schemas.microsoft.com/office/powerpoint/2010/main" val="2835194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5493940-7C90-3445-A4E0-0E565A666476}"/>
              </a:ext>
            </a:extLst>
          </p:cNvPr>
          <p:cNvSpPr>
            <a:spLocks noGrp="1"/>
          </p:cNvSpPr>
          <p:nvPr>
            <p:ph type="sldNum" sz="quarter" idx="12"/>
          </p:nvPr>
        </p:nvSpPr>
        <p:spPr/>
        <p:txBody>
          <a:bodyPr/>
          <a:lstStyle/>
          <a:p>
            <a:fld id="{051C7006-7120-F341-A188-F97DDD913081}" type="slidenum">
              <a:rPr lang="en-US" smtClean="0"/>
              <a:pPr/>
              <a:t>58</a:t>
            </a:fld>
            <a:endParaRPr lang="en-US" dirty="0"/>
          </a:p>
        </p:txBody>
      </p:sp>
    </p:spTree>
    <p:extLst>
      <p:ext uri="{BB962C8B-B14F-4D97-AF65-F5344CB8AC3E}">
        <p14:creationId xmlns:p14="http://schemas.microsoft.com/office/powerpoint/2010/main" val="1040160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3" name="Content Placeholder 2"/>
          <p:cNvSpPr>
            <a:spLocks noGrp="1"/>
          </p:cNvSpPr>
          <p:nvPr>
            <p:ph idx="1"/>
          </p:nvPr>
        </p:nvSpPr>
        <p:spPr/>
        <p:txBody>
          <a:bodyPr/>
          <a:lstStyle/>
          <a:p>
            <a:pPr marL="0" indent="0" algn="ctr">
              <a:buNone/>
            </a:pPr>
            <a:r>
              <a:rPr lang="en-US" altLang="en-US" dirty="0">
                <a:ea typeface="MS PGothic" charset="-128"/>
                <a:cs typeface="MS PGothic" charset="-128"/>
              </a:rPr>
              <a:t>Thanks to U.S. Department of Homeland Security Award </a:t>
            </a:r>
            <a:r>
              <a:rPr lang="en-US" dirty="0"/>
              <a:t>15-DNDO-077--001</a:t>
            </a:r>
            <a:r>
              <a:rPr lang="en-US" altLang="en-US" dirty="0">
                <a:ea typeface="MS PGothic" charset="-128"/>
                <a:cs typeface="MS PGothic" charset="-128"/>
              </a:rPr>
              <a:t> for the support of this work</a:t>
            </a:r>
          </a:p>
          <a:p>
            <a:pPr marL="0" indent="0">
              <a:buNone/>
            </a:pPr>
            <a:endParaRPr lang="en-US" dirty="0"/>
          </a:p>
        </p:txBody>
      </p:sp>
      <p:sp>
        <p:nvSpPr>
          <p:cNvPr id="4" name="Slide Number Placeholder 3">
            <a:extLst>
              <a:ext uri="{FF2B5EF4-FFF2-40B4-BE49-F238E27FC236}">
                <a16:creationId xmlns:a16="http://schemas.microsoft.com/office/drawing/2014/main" id="{25493940-7C90-3445-A4E0-0E565A666476}"/>
              </a:ext>
            </a:extLst>
          </p:cNvPr>
          <p:cNvSpPr>
            <a:spLocks noGrp="1"/>
          </p:cNvSpPr>
          <p:nvPr>
            <p:ph type="sldNum" sz="quarter" idx="12"/>
          </p:nvPr>
        </p:nvSpPr>
        <p:spPr/>
        <p:txBody>
          <a:bodyPr/>
          <a:lstStyle/>
          <a:p>
            <a:fld id="{051C7006-7120-F341-A188-F97DDD913081}" type="slidenum">
              <a:rPr lang="en-US" smtClean="0"/>
              <a:pPr/>
              <a:t>59</a:t>
            </a:fld>
            <a:endParaRPr lang="en-US" dirty="0"/>
          </a:p>
        </p:txBody>
      </p:sp>
      <p:pic>
        <p:nvPicPr>
          <p:cNvPr id="6" name="Picture 5">
            <a:extLst>
              <a:ext uri="{FF2B5EF4-FFF2-40B4-BE49-F238E27FC236}">
                <a16:creationId xmlns:a16="http://schemas.microsoft.com/office/drawing/2014/main" id="{EC94A599-B149-0A41-8D17-45A0C4749745}"/>
              </a:ext>
            </a:extLst>
          </p:cNvPr>
          <p:cNvPicPr>
            <a:picLocks noChangeAspect="1"/>
          </p:cNvPicPr>
          <p:nvPr/>
        </p:nvPicPr>
        <p:blipFill>
          <a:blip r:embed="rId2"/>
          <a:stretch>
            <a:fillRect/>
          </a:stretch>
        </p:blipFill>
        <p:spPr>
          <a:xfrm>
            <a:off x="3244850" y="3863181"/>
            <a:ext cx="2654300" cy="876300"/>
          </a:xfrm>
          <a:prstGeom prst="rect">
            <a:avLst/>
          </a:prstGeom>
        </p:spPr>
      </p:pic>
    </p:spTree>
    <p:extLst>
      <p:ext uri="{BB962C8B-B14F-4D97-AF65-F5344CB8AC3E}">
        <p14:creationId xmlns:p14="http://schemas.microsoft.com/office/powerpoint/2010/main" val="3365492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 Capability Gap</a:t>
            </a:r>
          </a:p>
        </p:txBody>
      </p:sp>
      <p:sp>
        <p:nvSpPr>
          <p:cNvPr id="3" name="Content Placeholder 2"/>
          <p:cNvSpPr>
            <a:spLocks noGrp="1"/>
          </p:cNvSpPr>
          <p:nvPr>
            <p:ph idx="1"/>
          </p:nvPr>
        </p:nvSpPr>
        <p:spPr/>
        <p:txBody>
          <a:bodyPr/>
          <a:lstStyle/>
          <a:p>
            <a:r>
              <a:rPr lang="en-US" dirty="0"/>
              <a:t>Localizing moving sources</a:t>
            </a:r>
          </a:p>
          <a:p>
            <a:r>
              <a:rPr lang="en-US" dirty="0"/>
              <a:t>Pedestrian/backpack detector</a:t>
            </a:r>
          </a:p>
          <a:p>
            <a:r>
              <a:rPr lang="en-US" dirty="0"/>
              <a:t>Visually tracking carriers</a:t>
            </a:r>
          </a:p>
        </p:txBody>
      </p:sp>
      <p:sp>
        <p:nvSpPr>
          <p:cNvPr id="4" name="Slide Number Placeholder 3">
            <a:extLst>
              <a:ext uri="{FF2B5EF4-FFF2-40B4-BE49-F238E27FC236}">
                <a16:creationId xmlns:a16="http://schemas.microsoft.com/office/drawing/2014/main" id="{B5BA6192-5DC1-7744-8765-E0B9502D6488}"/>
              </a:ext>
            </a:extLst>
          </p:cNvPr>
          <p:cNvSpPr>
            <a:spLocks noGrp="1"/>
          </p:cNvSpPr>
          <p:nvPr>
            <p:ph type="sldNum" sz="quarter" idx="12"/>
          </p:nvPr>
        </p:nvSpPr>
        <p:spPr/>
        <p:txBody>
          <a:bodyPr/>
          <a:lstStyle/>
          <a:p>
            <a:fld id="{051C7006-7120-F341-A188-F97DDD913081}" type="slidenum">
              <a:rPr lang="en-US" smtClean="0"/>
              <a:pPr/>
              <a:t>6</a:t>
            </a:fld>
            <a:endParaRPr lang="en-US" dirty="0"/>
          </a:p>
        </p:txBody>
      </p:sp>
    </p:spTree>
    <p:extLst>
      <p:ext uri="{BB962C8B-B14F-4D97-AF65-F5344CB8AC3E}">
        <p14:creationId xmlns:p14="http://schemas.microsoft.com/office/powerpoint/2010/main" val="1975080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pic>
        <p:nvPicPr>
          <p:cNvPr id="6" name="Content Placeholder 5">
            <a:extLst>
              <a:ext uri="{FF2B5EF4-FFF2-40B4-BE49-F238E27FC236}">
                <a16:creationId xmlns:a16="http://schemas.microsoft.com/office/drawing/2014/main" id="{A738B4E2-2BCB-334D-9D16-3E70C87502A8}"/>
              </a:ext>
            </a:extLst>
          </p:cNvPr>
          <p:cNvPicPr>
            <a:picLocks noGrp="1" noChangeAspect="1"/>
          </p:cNvPicPr>
          <p:nvPr>
            <p:ph idx="1"/>
          </p:nvPr>
        </p:nvPicPr>
        <p:blipFill>
          <a:blip r:embed="rId2"/>
          <a:stretch>
            <a:fillRect/>
          </a:stretch>
        </p:blipFill>
        <p:spPr>
          <a:xfrm>
            <a:off x="586596" y="1167476"/>
            <a:ext cx="3617925" cy="4958687"/>
          </a:xfrm>
        </p:spPr>
      </p:pic>
      <p:sp>
        <p:nvSpPr>
          <p:cNvPr id="4" name="Slide Number Placeholder 3">
            <a:extLst>
              <a:ext uri="{FF2B5EF4-FFF2-40B4-BE49-F238E27FC236}">
                <a16:creationId xmlns:a16="http://schemas.microsoft.com/office/drawing/2014/main" id="{3E249A80-ECC3-254C-A0EA-E5C488BBF285}"/>
              </a:ext>
            </a:extLst>
          </p:cNvPr>
          <p:cNvSpPr>
            <a:spLocks noGrp="1"/>
          </p:cNvSpPr>
          <p:nvPr>
            <p:ph type="sldNum" sz="quarter" idx="12"/>
          </p:nvPr>
        </p:nvSpPr>
        <p:spPr/>
        <p:txBody>
          <a:bodyPr/>
          <a:lstStyle/>
          <a:p>
            <a:fld id="{051C7006-7120-F341-A188-F97DDD913081}" type="slidenum">
              <a:rPr lang="en-US" smtClean="0"/>
              <a:pPr/>
              <a:t>60</a:t>
            </a:fld>
            <a:endParaRPr lang="en-US" dirty="0"/>
          </a:p>
        </p:txBody>
      </p:sp>
      <p:pic>
        <p:nvPicPr>
          <p:cNvPr id="8" name="Picture 7">
            <a:extLst>
              <a:ext uri="{FF2B5EF4-FFF2-40B4-BE49-F238E27FC236}">
                <a16:creationId xmlns:a16="http://schemas.microsoft.com/office/drawing/2014/main" id="{D58BFE46-B36A-8D46-800E-748C73C9CB7B}"/>
              </a:ext>
            </a:extLst>
          </p:cNvPr>
          <p:cNvPicPr>
            <a:picLocks noChangeAspect="1"/>
          </p:cNvPicPr>
          <p:nvPr/>
        </p:nvPicPr>
        <p:blipFill>
          <a:blip r:embed="rId3"/>
          <a:stretch>
            <a:fillRect/>
          </a:stretch>
        </p:blipFill>
        <p:spPr>
          <a:xfrm>
            <a:off x="4826434" y="1167475"/>
            <a:ext cx="3592947" cy="4958687"/>
          </a:xfrm>
          <a:prstGeom prst="rect">
            <a:avLst/>
          </a:prstGeom>
        </p:spPr>
      </p:pic>
    </p:spTree>
    <p:extLst>
      <p:ext uri="{BB962C8B-B14F-4D97-AF65-F5344CB8AC3E}">
        <p14:creationId xmlns:p14="http://schemas.microsoft.com/office/powerpoint/2010/main" val="3145867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Real Time Fusion of Radioisotope Direction Estimation and Visual Object Tracking</a:t>
            </a:r>
          </a:p>
        </p:txBody>
      </p:sp>
      <p:sp>
        <p:nvSpPr>
          <p:cNvPr id="5" name="Subtitle 4"/>
          <p:cNvSpPr>
            <a:spLocks noGrp="1"/>
          </p:cNvSpPr>
          <p:nvPr>
            <p:ph type="subTitle" idx="1"/>
          </p:nvPr>
        </p:nvSpPr>
        <p:spPr/>
        <p:txBody>
          <a:bodyPr>
            <a:normAutofit fontScale="92500" lnSpcReduction="10000"/>
          </a:bodyPr>
          <a:lstStyle/>
          <a:p>
            <a:r>
              <a:rPr lang="en-US" sz="2400" dirty="0"/>
              <a:t>Elliot Greenlee</a:t>
            </a:r>
          </a:p>
          <a:p>
            <a:r>
              <a:rPr lang="en-US" sz="2400" dirty="0"/>
              <a:t>08/09/18</a:t>
            </a:r>
          </a:p>
          <a:p>
            <a:r>
              <a:rPr lang="en-US" sz="2400" dirty="0"/>
              <a:t>Major Professor: Dr. Hairong Qi</a:t>
            </a:r>
          </a:p>
        </p:txBody>
      </p:sp>
    </p:spTree>
    <p:extLst>
      <p:ext uri="{BB962C8B-B14F-4D97-AF65-F5344CB8AC3E}">
        <p14:creationId xmlns:p14="http://schemas.microsoft.com/office/powerpoint/2010/main" val="117231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521B35-E197-0548-A402-0621CD3CA89A}"/>
              </a:ext>
            </a:extLst>
          </p:cNvPr>
          <p:cNvPicPr>
            <a:picLocks noChangeAspect="1"/>
          </p:cNvPicPr>
          <p:nvPr/>
        </p:nvPicPr>
        <p:blipFill>
          <a:blip r:embed="rId2"/>
          <a:stretch>
            <a:fillRect/>
          </a:stretch>
        </p:blipFill>
        <p:spPr>
          <a:xfrm>
            <a:off x="3002881" y="962526"/>
            <a:ext cx="3290637" cy="4387516"/>
          </a:xfrm>
          <a:prstGeom prst="rect">
            <a:avLst/>
          </a:prstGeom>
        </p:spPr>
      </p:pic>
      <p:sp>
        <p:nvSpPr>
          <p:cNvPr id="2" name="Slide Number Placeholder 1">
            <a:extLst>
              <a:ext uri="{FF2B5EF4-FFF2-40B4-BE49-F238E27FC236}">
                <a16:creationId xmlns:a16="http://schemas.microsoft.com/office/drawing/2014/main" id="{0FE07399-F080-1249-A691-5BF43D312B56}"/>
              </a:ext>
            </a:extLst>
          </p:cNvPr>
          <p:cNvSpPr>
            <a:spLocks noGrp="1"/>
          </p:cNvSpPr>
          <p:nvPr>
            <p:ph type="sldNum" sz="quarter" idx="12"/>
          </p:nvPr>
        </p:nvSpPr>
        <p:spPr/>
        <p:txBody>
          <a:bodyPr/>
          <a:lstStyle/>
          <a:p>
            <a:fld id="{051C7006-7120-F341-A188-F97DDD913081}" type="slidenum">
              <a:rPr lang="en-US" smtClean="0"/>
              <a:t>62</a:t>
            </a:fld>
            <a:endParaRPr lang="en-US"/>
          </a:p>
        </p:txBody>
      </p:sp>
    </p:spTree>
    <p:extLst>
      <p:ext uri="{BB962C8B-B14F-4D97-AF65-F5344CB8AC3E}">
        <p14:creationId xmlns:p14="http://schemas.microsoft.com/office/powerpoint/2010/main" val="3235687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E07399-F080-1249-A691-5BF43D312B56}"/>
              </a:ext>
            </a:extLst>
          </p:cNvPr>
          <p:cNvSpPr>
            <a:spLocks noGrp="1"/>
          </p:cNvSpPr>
          <p:nvPr>
            <p:ph type="sldNum" sz="quarter" idx="12"/>
          </p:nvPr>
        </p:nvSpPr>
        <p:spPr/>
        <p:txBody>
          <a:bodyPr/>
          <a:lstStyle/>
          <a:p>
            <a:fld id="{051C7006-7120-F341-A188-F97DDD913081}" type="slidenum">
              <a:rPr lang="en-US" smtClean="0"/>
              <a:t>63</a:t>
            </a:fld>
            <a:endParaRPr lang="en-US"/>
          </a:p>
        </p:txBody>
      </p:sp>
      <p:pic>
        <p:nvPicPr>
          <p:cNvPr id="7" name="Picture 6">
            <a:extLst>
              <a:ext uri="{FF2B5EF4-FFF2-40B4-BE49-F238E27FC236}">
                <a16:creationId xmlns:a16="http://schemas.microsoft.com/office/drawing/2014/main" id="{5C5FC409-A970-8B43-ACCA-AA970803D98C}"/>
              </a:ext>
            </a:extLst>
          </p:cNvPr>
          <p:cNvPicPr>
            <a:picLocks noChangeAspect="1"/>
          </p:cNvPicPr>
          <p:nvPr/>
        </p:nvPicPr>
        <p:blipFill>
          <a:blip r:embed="rId2"/>
          <a:stretch>
            <a:fillRect/>
          </a:stretch>
        </p:blipFill>
        <p:spPr>
          <a:xfrm>
            <a:off x="1231018" y="657727"/>
            <a:ext cx="6872705" cy="5154529"/>
          </a:xfrm>
          <a:prstGeom prst="rect">
            <a:avLst/>
          </a:prstGeom>
        </p:spPr>
      </p:pic>
    </p:spTree>
    <p:extLst>
      <p:ext uri="{BB962C8B-B14F-4D97-AF65-F5344CB8AC3E}">
        <p14:creationId xmlns:p14="http://schemas.microsoft.com/office/powerpoint/2010/main" val="3786355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BDC38-C74D-2549-86BA-1799C5327AB3}"/>
              </a:ext>
            </a:extLst>
          </p:cNvPr>
          <p:cNvPicPr>
            <a:picLocks noChangeAspect="1"/>
          </p:cNvPicPr>
          <p:nvPr/>
        </p:nvPicPr>
        <p:blipFill>
          <a:blip r:embed="rId2"/>
          <a:stretch>
            <a:fillRect/>
          </a:stretch>
        </p:blipFill>
        <p:spPr>
          <a:xfrm>
            <a:off x="1834482" y="1672055"/>
            <a:ext cx="4737100" cy="2679700"/>
          </a:xfrm>
          <a:prstGeom prst="rect">
            <a:avLst/>
          </a:prstGeom>
        </p:spPr>
      </p:pic>
      <p:sp>
        <p:nvSpPr>
          <p:cNvPr id="2" name="Slide Number Placeholder 1">
            <a:extLst>
              <a:ext uri="{FF2B5EF4-FFF2-40B4-BE49-F238E27FC236}">
                <a16:creationId xmlns:a16="http://schemas.microsoft.com/office/drawing/2014/main" id="{4569D243-4CC2-9749-9103-045D5D2788CA}"/>
              </a:ext>
            </a:extLst>
          </p:cNvPr>
          <p:cNvSpPr>
            <a:spLocks noGrp="1"/>
          </p:cNvSpPr>
          <p:nvPr>
            <p:ph type="sldNum" sz="quarter" idx="12"/>
          </p:nvPr>
        </p:nvSpPr>
        <p:spPr/>
        <p:txBody>
          <a:bodyPr/>
          <a:lstStyle/>
          <a:p>
            <a:fld id="{051C7006-7120-F341-A188-F97DDD913081}" type="slidenum">
              <a:rPr lang="en-US" smtClean="0"/>
              <a:t>64</a:t>
            </a:fld>
            <a:endParaRPr lang="en-US"/>
          </a:p>
        </p:txBody>
      </p:sp>
    </p:spTree>
    <p:extLst>
      <p:ext uri="{BB962C8B-B14F-4D97-AF65-F5344CB8AC3E}">
        <p14:creationId xmlns:p14="http://schemas.microsoft.com/office/powerpoint/2010/main" val="2062861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2FC01C-B198-5A43-AC6B-D880DB56AB0E}"/>
              </a:ext>
            </a:extLst>
          </p:cNvPr>
          <p:cNvPicPr>
            <a:picLocks noChangeAspect="1"/>
          </p:cNvPicPr>
          <p:nvPr/>
        </p:nvPicPr>
        <p:blipFill>
          <a:blip r:embed="rId2"/>
          <a:stretch>
            <a:fillRect/>
          </a:stretch>
        </p:blipFill>
        <p:spPr>
          <a:xfrm>
            <a:off x="857371" y="1282366"/>
            <a:ext cx="7620000" cy="3619500"/>
          </a:xfrm>
          <a:prstGeom prst="rect">
            <a:avLst/>
          </a:prstGeom>
        </p:spPr>
      </p:pic>
      <p:sp>
        <p:nvSpPr>
          <p:cNvPr id="2" name="Slide Number Placeholder 1">
            <a:extLst>
              <a:ext uri="{FF2B5EF4-FFF2-40B4-BE49-F238E27FC236}">
                <a16:creationId xmlns:a16="http://schemas.microsoft.com/office/drawing/2014/main" id="{7185A2A4-EE82-0F47-850F-45CA724552AD}"/>
              </a:ext>
            </a:extLst>
          </p:cNvPr>
          <p:cNvSpPr>
            <a:spLocks noGrp="1"/>
          </p:cNvSpPr>
          <p:nvPr>
            <p:ph type="sldNum" sz="quarter" idx="12"/>
          </p:nvPr>
        </p:nvSpPr>
        <p:spPr/>
        <p:txBody>
          <a:bodyPr/>
          <a:lstStyle/>
          <a:p>
            <a:fld id="{051C7006-7120-F341-A188-F97DDD913081}" type="slidenum">
              <a:rPr lang="en-US" smtClean="0"/>
              <a:t>65</a:t>
            </a:fld>
            <a:endParaRPr lang="en-US"/>
          </a:p>
        </p:txBody>
      </p:sp>
    </p:spTree>
    <p:extLst>
      <p:ext uri="{BB962C8B-B14F-4D97-AF65-F5344CB8AC3E}">
        <p14:creationId xmlns:p14="http://schemas.microsoft.com/office/powerpoint/2010/main" val="2747158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182B67-BE75-934B-8DFB-76E5C18F9093}"/>
              </a:ext>
            </a:extLst>
          </p:cNvPr>
          <p:cNvPicPr>
            <a:picLocks noChangeAspect="1"/>
          </p:cNvPicPr>
          <p:nvPr/>
        </p:nvPicPr>
        <p:blipFill>
          <a:blip r:embed="rId2"/>
          <a:stretch>
            <a:fillRect/>
          </a:stretch>
        </p:blipFill>
        <p:spPr>
          <a:xfrm>
            <a:off x="2787771" y="863600"/>
            <a:ext cx="3759200" cy="4521200"/>
          </a:xfrm>
          <a:prstGeom prst="rect">
            <a:avLst/>
          </a:prstGeom>
        </p:spPr>
      </p:pic>
      <p:sp>
        <p:nvSpPr>
          <p:cNvPr id="2" name="Slide Number Placeholder 1">
            <a:extLst>
              <a:ext uri="{FF2B5EF4-FFF2-40B4-BE49-F238E27FC236}">
                <a16:creationId xmlns:a16="http://schemas.microsoft.com/office/drawing/2014/main" id="{245C9A12-E323-2B4E-89B1-66098877F9C7}"/>
              </a:ext>
            </a:extLst>
          </p:cNvPr>
          <p:cNvSpPr>
            <a:spLocks noGrp="1"/>
          </p:cNvSpPr>
          <p:nvPr>
            <p:ph type="sldNum" sz="quarter" idx="12"/>
          </p:nvPr>
        </p:nvSpPr>
        <p:spPr/>
        <p:txBody>
          <a:bodyPr/>
          <a:lstStyle/>
          <a:p>
            <a:fld id="{051C7006-7120-F341-A188-F97DDD913081}" type="slidenum">
              <a:rPr lang="en-US" smtClean="0"/>
              <a:t>66</a:t>
            </a:fld>
            <a:endParaRPr lang="en-US"/>
          </a:p>
        </p:txBody>
      </p:sp>
    </p:spTree>
    <p:extLst>
      <p:ext uri="{BB962C8B-B14F-4D97-AF65-F5344CB8AC3E}">
        <p14:creationId xmlns:p14="http://schemas.microsoft.com/office/powerpoint/2010/main" val="1459541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CF3E0-9383-A247-A1EF-284EBEFC53DA}"/>
              </a:ext>
            </a:extLst>
          </p:cNvPr>
          <p:cNvPicPr>
            <a:picLocks noChangeAspect="1"/>
          </p:cNvPicPr>
          <p:nvPr/>
        </p:nvPicPr>
        <p:blipFill>
          <a:blip r:embed="rId2"/>
          <a:stretch>
            <a:fillRect/>
          </a:stretch>
        </p:blipFill>
        <p:spPr>
          <a:xfrm>
            <a:off x="749507" y="1974399"/>
            <a:ext cx="7809875" cy="2206905"/>
          </a:xfrm>
          <a:prstGeom prst="rect">
            <a:avLst/>
          </a:prstGeom>
        </p:spPr>
      </p:pic>
      <p:sp>
        <p:nvSpPr>
          <p:cNvPr id="2" name="Slide Number Placeholder 1">
            <a:extLst>
              <a:ext uri="{FF2B5EF4-FFF2-40B4-BE49-F238E27FC236}">
                <a16:creationId xmlns:a16="http://schemas.microsoft.com/office/drawing/2014/main" id="{2FA077E2-83C4-C943-BAA6-6BE462DA4FA4}"/>
              </a:ext>
            </a:extLst>
          </p:cNvPr>
          <p:cNvSpPr>
            <a:spLocks noGrp="1"/>
          </p:cNvSpPr>
          <p:nvPr>
            <p:ph type="sldNum" sz="quarter" idx="12"/>
          </p:nvPr>
        </p:nvSpPr>
        <p:spPr/>
        <p:txBody>
          <a:bodyPr/>
          <a:lstStyle/>
          <a:p>
            <a:fld id="{051C7006-7120-F341-A188-F97DDD913081}" type="slidenum">
              <a:rPr lang="en-US" smtClean="0"/>
              <a:t>67</a:t>
            </a:fld>
            <a:endParaRPr lang="en-US"/>
          </a:p>
        </p:txBody>
      </p:sp>
    </p:spTree>
    <p:extLst>
      <p:ext uri="{BB962C8B-B14F-4D97-AF65-F5344CB8AC3E}">
        <p14:creationId xmlns:p14="http://schemas.microsoft.com/office/powerpoint/2010/main" val="379211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AEE13B-50CE-C945-81E3-87369030F29D}"/>
              </a:ext>
            </a:extLst>
          </p:cNvPr>
          <p:cNvPicPr>
            <a:picLocks noChangeAspect="1"/>
          </p:cNvPicPr>
          <p:nvPr/>
        </p:nvPicPr>
        <p:blipFill>
          <a:blip r:embed="rId3"/>
          <a:stretch>
            <a:fillRect/>
          </a:stretch>
        </p:blipFill>
        <p:spPr>
          <a:xfrm>
            <a:off x="139700" y="825500"/>
            <a:ext cx="8864600" cy="5207000"/>
          </a:xfrm>
          <a:prstGeom prst="rect">
            <a:avLst/>
          </a:prstGeom>
        </p:spPr>
      </p:pic>
      <p:sp>
        <p:nvSpPr>
          <p:cNvPr id="5" name="Slide Number Placeholder 4">
            <a:extLst>
              <a:ext uri="{FF2B5EF4-FFF2-40B4-BE49-F238E27FC236}">
                <a16:creationId xmlns:a16="http://schemas.microsoft.com/office/drawing/2014/main" id="{8C38F4FE-B257-CE46-A7B0-5597346AE61E}"/>
              </a:ext>
            </a:extLst>
          </p:cNvPr>
          <p:cNvSpPr>
            <a:spLocks noGrp="1"/>
          </p:cNvSpPr>
          <p:nvPr>
            <p:ph type="sldNum" sz="quarter" idx="12"/>
          </p:nvPr>
        </p:nvSpPr>
        <p:spPr/>
        <p:txBody>
          <a:bodyPr/>
          <a:lstStyle/>
          <a:p>
            <a:fld id="{051C7006-7120-F341-A188-F97DDD913081}" type="slidenum">
              <a:rPr lang="en-US" smtClean="0"/>
              <a:t>68</a:t>
            </a:fld>
            <a:endParaRPr lang="en-US"/>
          </a:p>
        </p:txBody>
      </p:sp>
    </p:spTree>
    <p:extLst>
      <p:ext uri="{BB962C8B-B14F-4D97-AF65-F5344CB8AC3E}">
        <p14:creationId xmlns:p14="http://schemas.microsoft.com/office/powerpoint/2010/main" val="3958085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5465CD-BF49-CA4A-BD94-169504A4DB6F}"/>
              </a:ext>
            </a:extLst>
          </p:cNvPr>
          <p:cNvPicPr>
            <a:picLocks noChangeAspect="1"/>
          </p:cNvPicPr>
          <p:nvPr/>
        </p:nvPicPr>
        <p:blipFill>
          <a:blip r:embed="rId3"/>
          <a:stretch>
            <a:fillRect/>
          </a:stretch>
        </p:blipFill>
        <p:spPr>
          <a:xfrm>
            <a:off x="2984451" y="209862"/>
            <a:ext cx="3338172" cy="5883639"/>
          </a:xfrm>
          <a:prstGeom prst="rect">
            <a:avLst/>
          </a:prstGeom>
        </p:spPr>
      </p:pic>
      <p:sp>
        <p:nvSpPr>
          <p:cNvPr id="2" name="Slide Number Placeholder 1">
            <a:extLst>
              <a:ext uri="{FF2B5EF4-FFF2-40B4-BE49-F238E27FC236}">
                <a16:creationId xmlns:a16="http://schemas.microsoft.com/office/drawing/2014/main" id="{F4D25A29-D1C2-AC4A-B186-9FC7E915871A}"/>
              </a:ext>
            </a:extLst>
          </p:cNvPr>
          <p:cNvSpPr>
            <a:spLocks noGrp="1"/>
          </p:cNvSpPr>
          <p:nvPr>
            <p:ph type="sldNum" sz="quarter" idx="12"/>
          </p:nvPr>
        </p:nvSpPr>
        <p:spPr/>
        <p:txBody>
          <a:bodyPr/>
          <a:lstStyle/>
          <a:p>
            <a:fld id="{051C7006-7120-F341-A188-F97DDD913081}" type="slidenum">
              <a:rPr lang="en-US" smtClean="0"/>
              <a:t>69</a:t>
            </a:fld>
            <a:endParaRPr lang="en-US"/>
          </a:p>
        </p:txBody>
      </p:sp>
    </p:spTree>
    <p:extLst>
      <p:ext uri="{BB962C8B-B14F-4D97-AF65-F5344CB8AC3E}">
        <p14:creationId xmlns:p14="http://schemas.microsoft.com/office/powerpoint/2010/main" val="3807796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Contributions</a:t>
            </a:r>
          </a:p>
        </p:txBody>
      </p:sp>
      <p:sp>
        <p:nvSpPr>
          <p:cNvPr id="3" name="Content Placeholder 2"/>
          <p:cNvSpPr>
            <a:spLocks noGrp="1"/>
          </p:cNvSpPr>
          <p:nvPr>
            <p:ph idx="1"/>
          </p:nvPr>
        </p:nvSpPr>
        <p:spPr/>
        <p:txBody>
          <a:bodyPr/>
          <a:lstStyle/>
          <a:p>
            <a:r>
              <a:rPr lang="en-US" dirty="0"/>
              <a:t>Combine state-of-the-art visual detection and tracking methods</a:t>
            </a:r>
          </a:p>
          <a:p>
            <a:r>
              <a:rPr lang="en-US" dirty="0"/>
              <a:t>Train a detector-ambiguous directional estimator </a:t>
            </a:r>
          </a:p>
          <a:p>
            <a:r>
              <a:rPr lang="en-US" dirty="0"/>
              <a:t>Fuse into a modular, real time, pedestrian proof of concept algorithm</a:t>
            </a:r>
          </a:p>
        </p:txBody>
      </p:sp>
      <p:sp>
        <p:nvSpPr>
          <p:cNvPr id="4" name="Slide Number Placeholder 3">
            <a:extLst>
              <a:ext uri="{FF2B5EF4-FFF2-40B4-BE49-F238E27FC236}">
                <a16:creationId xmlns:a16="http://schemas.microsoft.com/office/drawing/2014/main" id="{93062F49-B36F-5646-B487-AE03DF707B7B}"/>
              </a:ext>
            </a:extLst>
          </p:cNvPr>
          <p:cNvSpPr>
            <a:spLocks noGrp="1"/>
          </p:cNvSpPr>
          <p:nvPr>
            <p:ph type="sldNum" sz="quarter" idx="12"/>
          </p:nvPr>
        </p:nvSpPr>
        <p:spPr/>
        <p:txBody>
          <a:bodyPr/>
          <a:lstStyle/>
          <a:p>
            <a:fld id="{051C7006-7120-F341-A188-F97DDD913081}" type="slidenum">
              <a:rPr lang="en-US" smtClean="0"/>
              <a:pPr/>
              <a:t>7</a:t>
            </a:fld>
            <a:endParaRPr lang="en-US" dirty="0"/>
          </a:p>
        </p:txBody>
      </p:sp>
    </p:spTree>
    <p:extLst>
      <p:ext uri="{BB962C8B-B14F-4D97-AF65-F5344CB8AC3E}">
        <p14:creationId xmlns:p14="http://schemas.microsoft.com/office/powerpoint/2010/main" val="3201766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68D204-D43F-D74B-8E0C-0B42AD4F3BC9}"/>
              </a:ext>
            </a:extLst>
          </p:cNvPr>
          <p:cNvPicPr>
            <a:picLocks noChangeAspect="1"/>
          </p:cNvPicPr>
          <p:nvPr/>
        </p:nvPicPr>
        <p:blipFill>
          <a:blip r:embed="rId3"/>
          <a:stretch>
            <a:fillRect/>
          </a:stretch>
        </p:blipFill>
        <p:spPr>
          <a:xfrm>
            <a:off x="587743" y="4546801"/>
            <a:ext cx="2705100" cy="393700"/>
          </a:xfrm>
          <a:prstGeom prst="rect">
            <a:avLst/>
          </a:prstGeom>
        </p:spPr>
      </p:pic>
      <p:pic>
        <p:nvPicPr>
          <p:cNvPr id="6" name="Picture 5">
            <a:extLst>
              <a:ext uri="{FF2B5EF4-FFF2-40B4-BE49-F238E27FC236}">
                <a16:creationId xmlns:a16="http://schemas.microsoft.com/office/drawing/2014/main" id="{B3594C90-FE26-4F46-B500-6AD6AF18F07A}"/>
              </a:ext>
            </a:extLst>
          </p:cNvPr>
          <p:cNvPicPr>
            <a:picLocks noChangeAspect="1"/>
          </p:cNvPicPr>
          <p:nvPr/>
        </p:nvPicPr>
        <p:blipFill>
          <a:blip r:embed="rId4"/>
          <a:stretch>
            <a:fillRect/>
          </a:stretch>
        </p:blipFill>
        <p:spPr>
          <a:xfrm>
            <a:off x="257543" y="5494221"/>
            <a:ext cx="3365500" cy="571500"/>
          </a:xfrm>
          <a:prstGeom prst="rect">
            <a:avLst/>
          </a:prstGeom>
        </p:spPr>
      </p:pic>
      <p:sp>
        <p:nvSpPr>
          <p:cNvPr id="7" name="Slide Number Placeholder 6">
            <a:extLst>
              <a:ext uri="{FF2B5EF4-FFF2-40B4-BE49-F238E27FC236}">
                <a16:creationId xmlns:a16="http://schemas.microsoft.com/office/drawing/2014/main" id="{C6962572-5FAD-7B41-988C-B9AFA9E547DD}"/>
              </a:ext>
            </a:extLst>
          </p:cNvPr>
          <p:cNvSpPr>
            <a:spLocks noGrp="1"/>
          </p:cNvSpPr>
          <p:nvPr>
            <p:ph type="sldNum" sz="quarter" idx="12"/>
          </p:nvPr>
        </p:nvSpPr>
        <p:spPr/>
        <p:txBody>
          <a:bodyPr/>
          <a:lstStyle/>
          <a:p>
            <a:fld id="{051C7006-7120-F341-A188-F97DDD913081}" type="slidenum">
              <a:rPr lang="en-US" smtClean="0"/>
              <a:t>70</a:t>
            </a:fld>
            <a:endParaRPr lang="en-US"/>
          </a:p>
        </p:txBody>
      </p:sp>
    </p:spTree>
    <p:extLst>
      <p:ext uri="{BB962C8B-B14F-4D97-AF65-F5344CB8AC3E}">
        <p14:creationId xmlns:p14="http://schemas.microsoft.com/office/powerpoint/2010/main" val="3254110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C8A3CA-A8C2-D140-A4FF-B934409F4822}"/>
              </a:ext>
            </a:extLst>
          </p:cNvPr>
          <p:cNvPicPr>
            <a:picLocks noChangeAspect="1"/>
          </p:cNvPicPr>
          <p:nvPr/>
        </p:nvPicPr>
        <p:blipFill>
          <a:blip r:embed="rId3"/>
          <a:stretch>
            <a:fillRect/>
          </a:stretch>
        </p:blipFill>
        <p:spPr>
          <a:xfrm>
            <a:off x="124661" y="5759450"/>
            <a:ext cx="2959100" cy="368300"/>
          </a:xfrm>
          <a:prstGeom prst="rect">
            <a:avLst/>
          </a:prstGeom>
        </p:spPr>
      </p:pic>
      <p:sp>
        <p:nvSpPr>
          <p:cNvPr id="5" name="Slide Number Placeholder 4">
            <a:extLst>
              <a:ext uri="{FF2B5EF4-FFF2-40B4-BE49-F238E27FC236}">
                <a16:creationId xmlns:a16="http://schemas.microsoft.com/office/drawing/2014/main" id="{F6E9E6CF-6E1B-7742-82CB-83F283CCCA62}"/>
              </a:ext>
            </a:extLst>
          </p:cNvPr>
          <p:cNvSpPr>
            <a:spLocks noGrp="1"/>
          </p:cNvSpPr>
          <p:nvPr>
            <p:ph type="sldNum" sz="quarter" idx="12"/>
          </p:nvPr>
        </p:nvSpPr>
        <p:spPr/>
        <p:txBody>
          <a:bodyPr/>
          <a:lstStyle/>
          <a:p>
            <a:fld id="{051C7006-7120-F341-A188-F97DDD913081}" type="slidenum">
              <a:rPr lang="en-US" smtClean="0"/>
              <a:t>71</a:t>
            </a:fld>
            <a:endParaRPr lang="en-US"/>
          </a:p>
        </p:txBody>
      </p:sp>
    </p:spTree>
    <p:extLst>
      <p:ext uri="{BB962C8B-B14F-4D97-AF65-F5344CB8AC3E}">
        <p14:creationId xmlns:p14="http://schemas.microsoft.com/office/powerpoint/2010/main" val="3814595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Overview</a:t>
            </a:r>
          </a:p>
        </p:txBody>
      </p:sp>
      <p:pic>
        <p:nvPicPr>
          <p:cNvPr id="9" name="Content Placeholder 8">
            <a:extLst>
              <a:ext uri="{FF2B5EF4-FFF2-40B4-BE49-F238E27FC236}">
                <a16:creationId xmlns:a16="http://schemas.microsoft.com/office/drawing/2014/main" id="{3B5FFAF4-6BD2-1B47-B122-E3CA4670EC8D}"/>
              </a:ext>
            </a:extLst>
          </p:cNvPr>
          <p:cNvPicPr>
            <a:picLocks noGrp="1" noChangeAspect="1"/>
          </p:cNvPicPr>
          <p:nvPr>
            <p:ph idx="1"/>
          </p:nvPr>
        </p:nvPicPr>
        <p:blipFill>
          <a:blip r:embed="rId3"/>
          <a:stretch>
            <a:fillRect/>
          </a:stretch>
        </p:blipFill>
        <p:spPr>
          <a:xfrm>
            <a:off x="256117" y="1754218"/>
            <a:ext cx="8631766" cy="2985422"/>
          </a:xfrm>
        </p:spPr>
      </p:pic>
      <p:sp>
        <p:nvSpPr>
          <p:cNvPr id="3" name="Slide Number Placeholder 2">
            <a:extLst>
              <a:ext uri="{FF2B5EF4-FFF2-40B4-BE49-F238E27FC236}">
                <a16:creationId xmlns:a16="http://schemas.microsoft.com/office/drawing/2014/main" id="{27F50D56-6C3A-D44B-8CA9-0DE3A062F7A5}"/>
              </a:ext>
            </a:extLst>
          </p:cNvPr>
          <p:cNvSpPr>
            <a:spLocks noGrp="1"/>
          </p:cNvSpPr>
          <p:nvPr>
            <p:ph type="sldNum" sz="quarter" idx="12"/>
          </p:nvPr>
        </p:nvSpPr>
        <p:spPr/>
        <p:txBody>
          <a:bodyPr/>
          <a:lstStyle/>
          <a:p>
            <a:fld id="{051C7006-7120-F341-A188-F97DDD913081}" type="slidenum">
              <a:rPr lang="en-US" smtClean="0"/>
              <a:pPr/>
              <a:t>8</a:t>
            </a:fld>
            <a:endParaRPr lang="en-US" dirty="0"/>
          </a:p>
        </p:txBody>
      </p:sp>
    </p:spTree>
    <p:extLst>
      <p:ext uri="{BB962C8B-B14F-4D97-AF65-F5344CB8AC3E}">
        <p14:creationId xmlns:p14="http://schemas.microsoft.com/office/powerpoint/2010/main" val="177546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DDD7-385A-2443-AE25-4654D2A82B42}"/>
              </a:ext>
            </a:extLst>
          </p:cNvPr>
          <p:cNvSpPr>
            <a:spLocks noGrp="1"/>
          </p:cNvSpPr>
          <p:nvPr>
            <p:ph type="title"/>
          </p:nvPr>
        </p:nvSpPr>
        <p:spPr/>
        <p:txBody>
          <a:bodyPr/>
          <a:lstStyle/>
          <a:p>
            <a:r>
              <a:rPr lang="en-US" dirty="0"/>
              <a:t>Direction Estimation</a:t>
            </a:r>
          </a:p>
        </p:txBody>
      </p:sp>
      <p:sp>
        <p:nvSpPr>
          <p:cNvPr id="3" name="Text Placeholder 2">
            <a:extLst>
              <a:ext uri="{FF2B5EF4-FFF2-40B4-BE49-F238E27FC236}">
                <a16:creationId xmlns:a16="http://schemas.microsoft.com/office/drawing/2014/main" id="{11241E4B-B115-3F46-A17A-9079291467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F2D1B5-912D-B84B-962D-021E5EF0524E}"/>
              </a:ext>
            </a:extLst>
          </p:cNvPr>
          <p:cNvSpPr>
            <a:spLocks noGrp="1"/>
          </p:cNvSpPr>
          <p:nvPr>
            <p:ph type="sldNum" sz="quarter" idx="12"/>
          </p:nvPr>
        </p:nvSpPr>
        <p:spPr/>
        <p:txBody>
          <a:bodyPr/>
          <a:lstStyle/>
          <a:p>
            <a:fld id="{051C7006-7120-F341-A188-F97DDD913081}" type="slidenum">
              <a:rPr lang="en-US" smtClean="0"/>
              <a:t>9</a:t>
            </a:fld>
            <a:endParaRPr lang="en-US"/>
          </a:p>
        </p:txBody>
      </p:sp>
    </p:spTree>
    <p:extLst>
      <p:ext uri="{BB962C8B-B14F-4D97-AF65-F5344CB8AC3E}">
        <p14:creationId xmlns:p14="http://schemas.microsoft.com/office/powerpoint/2010/main" val="1313606928"/>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10712</TotalTime>
  <Words>3010</Words>
  <Application>Microsoft Macintosh PowerPoint</Application>
  <PresentationFormat>On-screen Show (4:3)</PresentationFormat>
  <Paragraphs>765</Paragraphs>
  <Slides>71</Slides>
  <Notes>41</Notes>
  <HiddenSlides>0</HiddenSlides>
  <MMClips>10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71</vt:i4>
      </vt:variant>
    </vt:vector>
  </HeadingPairs>
  <TitlesOfParts>
    <vt:vector size="80" baseType="lpstr">
      <vt:lpstr>MS PGothic</vt:lpstr>
      <vt:lpstr>Arial</vt:lpstr>
      <vt:lpstr>Calibri</vt:lpstr>
      <vt:lpstr>Cambria Math</vt:lpstr>
      <vt:lpstr>Georgia</vt:lpstr>
      <vt:lpstr>Title Screens</vt:lpstr>
      <vt:lpstr>Content: Meta Info</vt:lpstr>
      <vt:lpstr>Fancy Pictures</vt:lpstr>
      <vt:lpstr>Charts</vt:lpstr>
      <vt:lpstr>Real Time Fusion of Radioisotope Direction Estimation and Visual Object Tracking</vt:lpstr>
      <vt:lpstr>About Me</vt:lpstr>
      <vt:lpstr>About the Project</vt:lpstr>
      <vt:lpstr>About My Committee</vt:lpstr>
      <vt:lpstr>Motivation – Security </vt:lpstr>
      <vt:lpstr>Motivation – Capability Gap</vt:lpstr>
      <vt:lpstr>Contributions</vt:lpstr>
      <vt:lpstr>System Overview</vt:lpstr>
      <vt:lpstr>Direction Estimation</vt:lpstr>
      <vt:lpstr>Direction Estimation</vt:lpstr>
      <vt:lpstr>Scintillation</vt:lpstr>
      <vt:lpstr>Estimation Methods</vt:lpstr>
      <vt:lpstr>Previous Methods</vt:lpstr>
      <vt:lpstr>Posing Direction Estimation</vt:lpstr>
      <vt:lpstr>Datasets</vt:lpstr>
      <vt:lpstr>Datasets</vt:lpstr>
      <vt:lpstr>Results – Synthetic Regression</vt:lpstr>
      <vt:lpstr>Results – Laboratory Regression</vt:lpstr>
      <vt:lpstr>Results – Timing </vt:lpstr>
      <vt:lpstr>Results – Ratios </vt:lpstr>
      <vt:lpstr>Results – Ratios </vt:lpstr>
      <vt:lpstr>Results – Ratios </vt:lpstr>
      <vt:lpstr>Overall Accuracy</vt:lpstr>
      <vt:lpstr>Direction Estimation</vt:lpstr>
      <vt:lpstr>Visual Object Tracking</vt:lpstr>
      <vt:lpstr>Vision – Example One</vt:lpstr>
      <vt:lpstr>Convolution Neural Networks</vt:lpstr>
      <vt:lpstr>Object Detection</vt:lpstr>
      <vt:lpstr>YOLOv3 – Example One</vt:lpstr>
      <vt:lpstr>YOLOv3 Performance</vt:lpstr>
      <vt:lpstr>YOLOv3 Performance</vt:lpstr>
      <vt:lpstr>YOLOv3 Predictions</vt:lpstr>
      <vt:lpstr>YOLOv3 Network</vt:lpstr>
      <vt:lpstr>YOLOv3 Training</vt:lpstr>
      <vt:lpstr>YOLOv3 – Example Two</vt:lpstr>
      <vt:lpstr>Object Tracking</vt:lpstr>
      <vt:lpstr>SiamFC – Example One</vt:lpstr>
      <vt:lpstr>SiamFC Performance</vt:lpstr>
      <vt:lpstr>SiamFC Performance</vt:lpstr>
      <vt:lpstr>SiamFC Predictions</vt:lpstr>
      <vt:lpstr>SiamFC Network</vt:lpstr>
      <vt:lpstr>SiamFC Training</vt:lpstr>
      <vt:lpstr>SiamFC – Example Two</vt:lpstr>
      <vt:lpstr>Vision</vt:lpstr>
      <vt:lpstr>Vision – Example Two</vt:lpstr>
      <vt:lpstr>Vision – Example Three</vt:lpstr>
      <vt:lpstr>Method Fusion</vt:lpstr>
      <vt:lpstr>Fusion – Example One</vt:lpstr>
      <vt:lpstr>Fusion – Example Two </vt:lpstr>
      <vt:lpstr>Formalism</vt:lpstr>
      <vt:lpstr>Likelihood Curve – P(D│E_i )</vt:lpstr>
      <vt:lpstr>Two Iteration Example</vt:lpstr>
      <vt:lpstr>Confidence</vt:lpstr>
      <vt:lpstr>Fusion – Example Three</vt:lpstr>
      <vt:lpstr>System Overview</vt:lpstr>
      <vt:lpstr>Contributions</vt:lpstr>
      <vt:lpstr>Future Work</vt:lpstr>
      <vt:lpstr>Questions?</vt:lpstr>
      <vt:lpstr>Acknowledgement</vt:lpstr>
      <vt:lpstr>References</vt:lpstr>
      <vt:lpstr>Real Time Fusion of Radioisotope Direction Estimation and Visual Object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Tennessee</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creator>England, Susan Elizabeth</dc:creator>
  <cp:lastModifiedBy>Greenlee, Elliot Davis</cp:lastModifiedBy>
  <cp:revision>178</cp:revision>
  <cp:lastPrinted>2018-08-08T20:00:26Z</cp:lastPrinted>
  <dcterms:created xsi:type="dcterms:W3CDTF">2014-12-02T19:58:44Z</dcterms:created>
  <dcterms:modified xsi:type="dcterms:W3CDTF">2018-08-10T01:32:56Z</dcterms:modified>
</cp:coreProperties>
</file>